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10872788" cy="7775575"/>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4" userDrawn="1">
          <p15:clr>
            <a:srgbClr val="A4A3A4"/>
          </p15:clr>
        </p15:guide>
        <p15:guide id="2" pos="181" userDrawn="1">
          <p15:clr>
            <a:srgbClr val="A4A3A4"/>
          </p15:clr>
        </p15:guide>
        <p15:guide id="3" pos="6781" userDrawn="1">
          <p15:clr>
            <a:srgbClr val="A4A3A4"/>
          </p15:clr>
        </p15:guide>
        <p15:guide id="4" pos="3425" userDrawn="1">
          <p15:clr>
            <a:srgbClr val="A4A3A4"/>
          </p15:clr>
        </p15:guide>
        <p15:guide id="5" orient="horz" pos="4740" userDrawn="1">
          <p15:clr>
            <a:srgbClr val="A4A3A4"/>
          </p15:clr>
        </p15:guide>
        <p15:guide id="6" orient="horz" pos="68" userDrawn="1">
          <p15:clr>
            <a:srgbClr val="A4A3A4"/>
          </p15:clr>
        </p15:guide>
        <p15:guide id="7" orient="horz" pos="4830" userDrawn="1">
          <p15:clr>
            <a:srgbClr val="A4A3A4"/>
          </p15:clr>
        </p15:guide>
        <p15:guide id="8" orient="horz" pos="136" userDrawn="1">
          <p15:clr>
            <a:srgbClr val="A4A3A4"/>
          </p15:clr>
        </p15:guide>
        <p15:guide id="9" pos="68" userDrawn="1">
          <p15:clr>
            <a:srgbClr val="A4A3A4"/>
          </p15:clr>
        </p15:guide>
        <p15:guide id="10" pos="67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7F5"/>
    <a:srgbClr val="99CCFF"/>
    <a:srgbClr val="F9EE69"/>
    <a:srgbClr val="FFFC60"/>
    <a:srgbClr val="FFF915"/>
    <a:srgbClr val="FFFDB3"/>
    <a:srgbClr val="FFFEDD"/>
    <a:srgbClr val="FFFFC1"/>
    <a:srgbClr val="FFFF97"/>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692" autoAdjust="0"/>
    <p:restoredTop sz="88743" autoAdjust="0"/>
  </p:normalViewPr>
  <p:slideViewPr>
    <p:cSldViewPr snapToGrid="0" showGuides="1">
      <p:cViewPr>
        <p:scale>
          <a:sx n="98" d="100"/>
          <a:sy n="98" d="100"/>
        </p:scale>
        <p:origin x="354" y="72"/>
      </p:cViewPr>
      <p:guideLst>
        <p:guide orient="horz" pos="2494"/>
        <p:guide pos="181"/>
        <p:guide pos="6781"/>
        <p:guide pos="3425"/>
        <p:guide orient="horz" pos="4740"/>
        <p:guide orient="horz" pos="68"/>
        <p:guide orient="horz" pos="4830"/>
        <p:guide orient="horz" pos="136"/>
        <p:guide pos="68"/>
        <p:guide pos="671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9EC74EEC-9F50-4334-AEDC-1EEAE088D2C9}" type="datetimeFigureOut">
              <a:rPr lang="de-DE" smtClean="0"/>
              <a:t>28.08.2025</a:t>
            </a:fld>
            <a:endParaRPr lang="de-DE"/>
          </a:p>
        </p:txBody>
      </p:sp>
      <p:sp>
        <p:nvSpPr>
          <p:cNvPr id="4" name="Folienbildplatzhalter 3"/>
          <p:cNvSpPr>
            <a:spLocks noGrp="1" noRot="1" noChangeAspect="1"/>
          </p:cNvSpPr>
          <p:nvPr>
            <p:ph type="sldImg" idx="2"/>
          </p:nvPr>
        </p:nvSpPr>
        <p:spPr>
          <a:xfrm>
            <a:off x="1057275" y="1241425"/>
            <a:ext cx="468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066BDB90-B4F3-4B5D-B8DB-3E5964E153EC}" type="slidenum">
              <a:rPr lang="de-DE" smtClean="0"/>
              <a:t>‹Nr.›</a:t>
            </a:fld>
            <a:endParaRPr lang="de-DE"/>
          </a:p>
        </p:txBody>
      </p:sp>
    </p:spTree>
    <p:extLst>
      <p:ext uri="{BB962C8B-B14F-4D97-AF65-F5344CB8AC3E}">
        <p14:creationId xmlns:p14="http://schemas.microsoft.com/office/powerpoint/2010/main" val="908793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66BDB90-B4F3-4B5D-B8DB-3E5964E153EC}" type="slidenum">
              <a:rPr lang="de-DE" smtClean="0"/>
              <a:t>1</a:t>
            </a:fld>
            <a:endParaRPr lang="de-DE"/>
          </a:p>
        </p:txBody>
      </p:sp>
    </p:spTree>
    <p:extLst>
      <p:ext uri="{BB962C8B-B14F-4D97-AF65-F5344CB8AC3E}">
        <p14:creationId xmlns:p14="http://schemas.microsoft.com/office/powerpoint/2010/main" val="371697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66BDB90-B4F3-4B5D-B8DB-3E5964E153EC}" type="slidenum">
              <a:rPr lang="de-DE" smtClean="0"/>
              <a:t>2</a:t>
            </a:fld>
            <a:endParaRPr lang="de-DE"/>
          </a:p>
        </p:txBody>
      </p:sp>
    </p:spTree>
    <p:extLst>
      <p:ext uri="{BB962C8B-B14F-4D97-AF65-F5344CB8AC3E}">
        <p14:creationId xmlns:p14="http://schemas.microsoft.com/office/powerpoint/2010/main" val="61029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15459" y="1272531"/>
            <a:ext cx="9241870" cy="2707052"/>
          </a:xfrm>
        </p:spPr>
        <p:txBody>
          <a:bodyPr anchor="b"/>
          <a:lstStyle>
            <a:lvl1pPr algn="ctr">
              <a:defRPr sz="6803"/>
            </a:lvl1pPr>
          </a:lstStyle>
          <a:p>
            <a:r>
              <a:rPr lang="de-DE"/>
              <a:t>Titelmasterformat durch Klicken bearbeiten</a:t>
            </a:r>
            <a:endParaRPr lang="en-US" dirty="0"/>
          </a:p>
        </p:txBody>
      </p:sp>
      <p:sp>
        <p:nvSpPr>
          <p:cNvPr id="3" name="Subtitle 2"/>
          <p:cNvSpPr>
            <a:spLocks noGrp="1"/>
          </p:cNvSpPr>
          <p:nvPr>
            <p:ph type="subTitle" idx="1"/>
          </p:nvPr>
        </p:nvSpPr>
        <p:spPr>
          <a:xfrm>
            <a:off x="1359099" y="4083977"/>
            <a:ext cx="8154591"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28.08.2025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95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28.08.2025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47324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839" y="413978"/>
            <a:ext cx="2344445" cy="658944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47505" y="413978"/>
            <a:ext cx="6897425" cy="658944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28.08.2025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94151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28.08.2025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418621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1842" y="1938496"/>
            <a:ext cx="9377780" cy="3234423"/>
          </a:xfrm>
        </p:spPr>
        <p:txBody>
          <a:bodyPr anchor="b"/>
          <a:lstStyle>
            <a:lvl1pPr>
              <a:defRPr sz="6803"/>
            </a:lvl1pPr>
          </a:lstStyle>
          <a:p>
            <a:r>
              <a:rPr lang="de-DE"/>
              <a:t>Titelmasterformat durch Klicken bearbeiten</a:t>
            </a:r>
            <a:endParaRPr lang="en-US" dirty="0"/>
          </a:p>
        </p:txBody>
      </p:sp>
      <p:sp>
        <p:nvSpPr>
          <p:cNvPr id="3" name="Text Placeholder 2"/>
          <p:cNvSpPr>
            <a:spLocks noGrp="1"/>
          </p:cNvSpPr>
          <p:nvPr>
            <p:ph type="body" idx="1"/>
          </p:nvPr>
        </p:nvSpPr>
        <p:spPr>
          <a:xfrm>
            <a:off x="741842" y="5203518"/>
            <a:ext cx="9377780"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D7EC0CA-41EC-4E61-B837-1F3EA3F49458}" type="datetimeFigureOut">
              <a:rPr lang="de-DE" smtClean="0"/>
              <a:t>28.08.2025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22435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47504" y="2069887"/>
            <a:ext cx="4620935" cy="49335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504349" y="2069887"/>
            <a:ext cx="4620935" cy="49335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D7EC0CA-41EC-4E61-B837-1F3EA3F49458}" type="datetimeFigureOut">
              <a:rPr lang="de-DE" smtClean="0"/>
              <a:t>28.08.2025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95313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48920" y="413979"/>
            <a:ext cx="9377780" cy="150291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48922" y="1906097"/>
            <a:ext cx="4599698"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de-DE"/>
              <a:t>Formatvorlagen des Textmasters bearbeiten</a:t>
            </a:r>
          </a:p>
        </p:txBody>
      </p:sp>
      <p:sp>
        <p:nvSpPr>
          <p:cNvPr id="4" name="Content Placeholder 3"/>
          <p:cNvSpPr>
            <a:spLocks noGrp="1"/>
          </p:cNvSpPr>
          <p:nvPr>
            <p:ph sz="half" idx="2"/>
          </p:nvPr>
        </p:nvSpPr>
        <p:spPr>
          <a:xfrm>
            <a:off x="748922" y="2840245"/>
            <a:ext cx="4599698" cy="41775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504350" y="1906097"/>
            <a:ext cx="4622351"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de-DE"/>
              <a:t>Formatvorlagen des Textmasters bearbeiten</a:t>
            </a:r>
          </a:p>
        </p:txBody>
      </p:sp>
      <p:sp>
        <p:nvSpPr>
          <p:cNvPr id="6" name="Content Placeholder 5"/>
          <p:cNvSpPr>
            <a:spLocks noGrp="1"/>
          </p:cNvSpPr>
          <p:nvPr>
            <p:ph sz="quarter" idx="4"/>
          </p:nvPr>
        </p:nvSpPr>
        <p:spPr>
          <a:xfrm>
            <a:off x="5504350" y="2840245"/>
            <a:ext cx="4622351" cy="41775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D7EC0CA-41EC-4E61-B837-1F3EA3F49458}" type="datetimeFigureOut">
              <a:rPr lang="de-DE" smtClean="0"/>
              <a:t>28.08.2025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49094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D7EC0CA-41EC-4E61-B837-1F3EA3F49458}" type="datetimeFigureOut">
              <a:rPr lang="de-DE" smtClean="0"/>
              <a:t>28.08.2025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4497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EC0CA-41EC-4E61-B837-1F3EA3F49458}" type="datetimeFigureOut">
              <a:rPr lang="de-DE" smtClean="0"/>
              <a:t>28.08.2025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97293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8920" y="518372"/>
            <a:ext cx="3506757" cy="1814301"/>
          </a:xfrm>
        </p:spPr>
        <p:txBody>
          <a:bodyPr anchor="b"/>
          <a:lstStyle>
            <a:lvl1pPr>
              <a:defRPr sz="3628"/>
            </a:lvl1pPr>
          </a:lstStyle>
          <a:p>
            <a:r>
              <a:rPr lang="de-DE"/>
              <a:t>Titelmasterformat durch Klicken bearbeiten</a:t>
            </a:r>
            <a:endParaRPr lang="en-US" dirty="0"/>
          </a:p>
        </p:txBody>
      </p:sp>
      <p:sp>
        <p:nvSpPr>
          <p:cNvPr id="3" name="Content Placeholder 2"/>
          <p:cNvSpPr>
            <a:spLocks noGrp="1"/>
          </p:cNvSpPr>
          <p:nvPr>
            <p:ph idx="1"/>
          </p:nvPr>
        </p:nvSpPr>
        <p:spPr>
          <a:xfrm>
            <a:off x="4622351" y="1119540"/>
            <a:ext cx="5504349"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48920" y="2332673"/>
            <a:ext cx="3506757"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D7EC0CA-41EC-4E61-B837-1F3EA3F49458}" type="datetimeFigureOut">
              <a:rPr lang="de-DE" smtClean="0"/>
              <a:t>28.08.2025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37753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8920" y="518372"/>
            <a:ext cx="3506757" cy="1814301"/>
          </a:xfrm>
        </p:spPr>
        <p:txBody>
          <a:bodyPr anchor="b"/>
          <a:lstStyle>
            <a:lvl1pPr>
              <a:defRPr sz="3628"/>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622351" y="1119540"/>
            <a:ext cx="5504349"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de-DE"/>
              <a:t>Bild durch Klicken auf Symbol hinzufügen</a:t>
            </a:r>
            <a:endParaRPr lang="en-US" dirty="0"/>
          </a:p>
        </p:txBody>
      </p:sp>
      <p:sp>
        <p:nvSpPr>
          <p:cNvPr id="4" name="Text Placeholder 3"/>
          <p:cNvSpPr>
            <a:spLocks noGrp="1"/>
          </p:cNvSpPr>
          <p:nvPr>
            <p:ph type="body" sz="half" idx="2"/>
          </p:nvPr>
        </p:nvSpPr>
        <p:spPr>
          <a:xfrm>
            <a:off x="748920" y="2332673"/>
            <a:ext cx="3506757"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D7EC0CA-41EC-4E61-B837-1F3EA3F49458}" type="datetimeFigureOut">
              <a:rPr lang="de-DE" smtClean="0"/>
              <a:t>28.08.2025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60753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7504" y="413979"/>
            <a:ext cx="9377780" cy="1502918"/>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747504" y="2069887"/>
            <a:ext cx="9377780" cy="4933531"/>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47504" y="7206808"/>
            <a:ext cx="2446377"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CD7EC0CA-41EC-4E61-B837-1F3EA3F49458}" type="datetimeFigureOut">
              <a:rPr lang="de-DE" smtClean="0"/>
              <a:t>28.08.2025</a:t>
            </a:fld>
            <a:endParaRPr lang="de-DE"/>
          </a:p>
        </p:txBody>
      </p:sp>
      <p:sp>
        <p:nvSpPr>
          <p:cNvPr id="5" name="Footer Placeholder 4"/>
          <p:cNvSpPr>
            <a:spLocks noGrp="1"/>
          </p:cNvSpPr>
          <p:nvPr>
            <p:ph type="ftr" sz="quarter" idx="3"/>
          </p:nvPr>
        </p:nvSpPr>
        <p:spPr>
          <a:xfrm>
            <a:off x="3601611" y="7206808"/>
            <a:ext cx="3669566"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678907" y="7206808"/>
            <a:ext cx="2446377"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FEEA5093-4CD1-4809-9A30-6EDD4E8BF568}" type="slidenum">
              <a:rPr lang="de-DE" smtClean="0"/>
              <a:t>‹Nr.›</a:t>
            </a:fld>
            <a:endParaRPr lang="de-DE"/>
          </a:p>
        </p:txBody>
      </p:sp>
    </p:spTree>
    <p:extLst>
      <p:ext uri="{BB962C8B-B14F-4D97-AF65-F5344CB8AC3E}">
        <p14:creationId xmlns:p14="http://schemas.microsoft.com/office/powerpoint/2010/main" val="722730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36747" rtl="0" eaLnBrk="1" latinLnBrk="0" hangingPunct="1">
        <a:lnSpc>
          <a:spcPct val="90000"/>
        </a:lnSpc>
        <a:spcBef>
          <a:spcPct val="0"/>
        </a:spcBef>
        <a:buNone/>
        <a:defRPr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p:bodyStyle>
    <p:otherStyle>
      <a:defPPr>
        <a:defRPr lang="en-US"/>
      </a:defPPr>
      <a:lvl1pPr marL="0" algn="l" defTabSz="1036747" rtl="0" eaLnBrk="1" latinLnBrk="0" hangingPunct="1">
        <a:defRPr sz="2041" kern="1200">
          <a:solidFill>
            <a:schemeClr val="tx1"/>
          </a:solidFill>
          <a:latin typeface="+mn-lt"/>
          <a:ea typeface="+mn-ea"/>
          <a:cs typeface="+mn-cs"/>
        </a:defRPr>
      </a:lvl1pPr>
      <a:lvl2pPr marL="518373" algn="l" defTabSz="1036747" rtl="0" eaLnBrk="1" latinLnBrk="0" hangingPunct="1">
        <a:defRPr sz="2041" kern="1200">
          <a:solidFill>
            <a:schemeClr val="tx1"/>
          </a:solidFill>
          <a:latin typeface="+mn-lt"/>
          <a:ea typeface="+mn-ea"/>
          <a:cs typeface="+mn-cs"/>
        </a:defRPr>
      </a:lvl2pPr>
      <a:lvl3pPr marL="1036747" algn="l" defTabSz="1036747" rtl="0" eaLnBrk="1" latinLnBrk="0" hangingPunct="1">
        <a:defRPr sz="2041" kern="1200">
          <a:solidFill>
            <a:schemeClr val="tx1"/>
          </a:solidFill>
          <a:latin typeface="+mn-lt"/>
          <a:ea typeface="+mn-ea"/>
          <a:cs typeface="+mn-cs"/>
        </a:defRPr>
      </a:lvl3pPr>
      <a:lvl4pPr marL="1555120" algn="l" defTabSz="1036747" rtl="0" eaLnBrk="1" latinLnBrk="0" hangingPunct="1">
        <a:defRPr sz="2041" kern="1200">
          <a:solidFill>
            <a:schemeClr val="tx1"/>
          </a:solidFill>
          <a:latin typeface="+mn-lt"/>
          <a:ea typeface="+mn-ea"/>
          <a:cs typeface="+mn-cs"/>
        </a:defRPr>
      </a:lvl4pPr>
      <a:lvl5pPr marL="2073493" algn="l" defTabSz="1036747" rtl="0" eaLnBrk="1" latinLnBrk="0" hangingPunct="1">
        <a:defRPr sz="2041" kern="1200">
          <a:solidFill>
            <a:schemeClr val="tx1"/>
          </a:solidFill>
          <a:latin typeface="+mn-lt"/>
          <a:ea typeface="+mn-ea"/>
          <a:cs typeface="+mn-cs"/>
        </a:defRPr>
      </a:lvl5pPr>
      <a:lvl6pPr marL="2591867" algn="l" defTabSz="1036747" rtl="0" eaLnBrk="1" latinLnBrk="0" hangingPunct="1">
        <a:defRPr sz="2041" kern="1200">
          <a:solidFill>
            <a:schemeClr val="tx1"/>
          </a:solidFill>
          <a:latin typeface="+mn-lt"/>
          <a:ea typeface="+mn-ea"/>
          <a:cs typeface="+mn-cs"/>
        </a:defRPr>
      </a:lvl6pPr>
      <a:lvl7pPr marL="3110240" algn="l" defTabSz="1036747" rtl="0" eaLnBrk="1" latinLnBrk="0" hangingPunct="1">
        <a:defRPr sz="2041" kern="1200">
          <a:solidFill>
            <a:schemeClr val="tx1"/>
          </a:solidFill>
          <a:latin typeface="+mn-lt"/>
          <a:ea typeface="+mn-ea"/>
          <a:cs typeface="+mn-cs"/>
        </a:defRPr>
      </a:lvl7pPr>
      <a:lvl8pPr marL="3628614" algn="l" defTabSz="1036747" rtl="0" eaLnBrk="1" latinLnBrk="0" hangingPunct="1">
        <a:defRPr sz="2041" kern="1200">
          <a:solidFill>
            <a:schemeClr val="tx1"/>
          </a:solidFill>
          <a:latin typeface="+mn-lt"/>
          <a:ea typeface="+mn-ea"/>
          <a:cs typeface="+mn-cs"/>
        </a:defRPr>
      </a:lvl8pPr>
      <a:lvl9pPr marL="4146987" algn="l" defTabSz="1036747" rtl="0" eaLnBrk="1" latinLnBrk="0" hangingPunct="1">
        <a:defRPr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ichtungspfeil 1">
            <a:extLst>
              <a:ext uri="{FF2B5EF4-FFF2-40B4-BE49-F238E27FC236}">
                <a16:creationId xmlns:a16="http://schemas.microsoft.com/office/drawing/2014/main" id="{75161D40-BAA2-485F-AA6D-44E8D989B939}"/>
              </a:ext>
            </a:extLst>
          </p:cNvPr>
          <p:cNvSpPr/>
          <p:nvPr/>
        </p:nvSpPr>
        <p:spPr>
          <a:xfrm rot="10800000" flipH="1">
            <a:off x="0" y="330771"/>
            <a:ext cx="4733051" cy="313205"/>
          </a:xfrm>
          <a:prstGeom prst="homePlate">
            <a:avLst/>
          </a:prstGeom>
          <a:gradFill flip="none" rotWithShape="1">
            <a:gsLst>
              <a:gs pos="95000">
                <a:schemeClr val="tx2">
                  <a:lumMod val="20000"/>
                  <a:lumOff val="80000"/>
                  <a:alpha val="96000"/>
                </a:schemeClr>
              </a:gs>
              <a:gs pos="32000">
                <a:schemeClr val="accent1">
                  <a:lumMod val="20000"/>
                  <a:lumOff val="80000"/>
                </a:schemeClr>
              </a:gs>
              <a:gs pos="0">
                <a:srgbClr val="99CC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a:p>
        </p:txBody>
      </p:sp>
      <p:sp>
        <p:nvSpPr>
          <p:cNvPr id="5" name="Rechteck 4"/>
          <p:cNvSpPr/>
          <p:nvPr/>
        </p:nvSpPr>
        <p:spPr>
          <a:xfrm>
            <a:off x="5437188" y="0"/>
            <a:ext cx="5489575" cy="77755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202" y="6707423"/>
            <a:ext cx="2692400" cy="821837"/>
          </a:xfrm>
          <a:prstGeom prst="rect">
            <a:avLst/>
          </a:prstGeom>
        </p:spPr>
      </p:pic>
      <p:sp>
        <p:nvSpPr>
          <p:cNvPr id="18" name="Textfeld 17"/>
          <p:cNvSpPr txBox="1"/>
          <p:nvPr/>
        </p:nvSpPr>
        <p:spPr>
          <a:xfrm>
            <a:off x="5437188" y="5065581"/>
            <a:ext cx="5327650" cy="954107"/>
          </a:xfrm>
          <a:prstGeom prst="rect">
            <a:avLst/>
          </a:prstGeom>
          <a:noFill/>
        </p:spPr>
        <p:txBody>
          <a:bodyPr wrap="square" rtlCol="0">
            <a:spAutoFit/>
          </a:bodyPr>
          <a:lstStyle/>
          <a:p>
            <a:pPr algn="ctr"/>
            <a:r>
              <a:rPr lang="de-DE" sz="2800" dirty="0" smtClean="0">
                <a:latin typeface="Segoe UI Semibold" panose="020B0702040204020203" pitchFamily="34" charset="0"/>
                <a:cs typeface="Segoe UI Semibold" panose="020B0702040204020203" pitchFamily="34" charset="0"/>
              </a:rPr>
              <a:t>Untersuchung von Seiteneinsteigenden</a:t>
            </a:r>
            <a:endParaRPr lang="de-DE" sz="2800" dirty="0">
              <a:latin typeface="Segoe UI Semibold" panose="020B0702040204020203" pitchFamily="34" charset="0"/>
              <a:cs typeface="Segoe UI Semibold" panose="020B0702040204020203" pitchFamily="34" charset="0"/>
            </a:endParaRPr>
          </a:p>
        </p:txBody>
      </p:sp>
      <p:sp>
        <p:nvSpPr>
          <p:cNvPr id="19" name="Textfeld 18"/>
          <p:cNvSpPr txBox="1"/>
          <p:nvPr/>
        </p:nvSpPr>
        <p:spPr>
          <a:xfrm>
            <a:off x="5491163" y="5968429"/>
            <a:ext cx="5273675" cy="369332"/>
          </a:xfrm>
          <a:prstGeom prst="rect">
            <a:avLst/>
          </a:prstGeom>
          <a:noFill/>
        </p:spPr>
        <p:txBody>
          <a:bodyPr wrap="square" rtlCol="0">
            <a:spAutoFit/>
          </a:bodyPr>
          <a:lstStyle/>
          <a:p>
            <a:pPr algn="ctr"/>
            <a:r>
              <a:rPr lang="de-DE" dirty="0" smtClean="0">
                <a:latin typeface="Segoe UI Semibold" panose="020B0702040204020203" pitchFamily="34" charset="0"/>
                <a:cs typeface="Segoe UI Semibold" panose="020B0702040204020203" pitchFamily="34" charset="0"/>
              </a:rPr>
              <a:t>Basisinformation </a:t>
            </a:r>
            <a:r>
              <a:rPr lang="de-DE" dirty="0">
                <a:latin typeface="Segoe UI Semibold" panose="020B0702040204020203" pitchFamily="34" charset="0"/>
                <a:cs typeface="Segoe UI Semibold" panose="020B0702040204020203" pitchFamily="34" charset="0"/>
              </a:rPr>
              <a:t>für </a:t>
            </a:r>
            <a:r>
              <a:rPr lang="de-DE" dirty="0" smtClean="0">
                <a:latin typeface="Segoe UI Semibold" panose="020B0702040204020203" pitchFamily="34" charset="0"/>
                <a:cs typeface="Segoe UI Semibold" panose="020B0702040204020203" pitchFamily="34" charset="0"/>
              </a:rPr>
              <a:t>Sorgeberechtigte</a:t>
            </a:r>
            <a:endParaRPr lang="de-DE" dirty="0">
              <a:latin typeface="Segoe UI Semibold" panose="020B0702040204020203" pitchFamily="34" charset="0"/>
              <a:cs typeface="Segoe UI Semibold" panose="020B0702040204020203" pitchFamily="34" charset="0"/>
            </a:endParaRPr>
          </a:p>
        </p:txBody>
      </p:sp>
      <p:sp>
        <p:nvSpPr>
          <p:cNvPr id="2" name="Textfeld 1"/>
          <p:cNvSpPr txBox="1"/>
          <p:nvPr/>
        </p:nvSpPr>
        <p:spPr>
          <a:xfrm>
            <a:off x="297597" y="7497843"/>
            <a:ext cx="1574017" cy="200055"/>
          </a:xfrm>
          <a:prstGeom prst="rect">
            <a:avLst/>
          </a:prstGeom>
          <a:noFill/>
        </p:spPr>
        <p:txBody>
          <a:bodyPr wrap="square" rtlCol="0">
            <a:spAutoFit/>
          </a:bodyPr>
          <a:lstStyle/>
          <a:p>
            <a:r>
              <a:rPr lang="de-DE" sz="700" dirty="0">
                <a:latin typeface="Arial" panose="020B0604020202020204" pitchFamily="34" charset="0"/>
                <a:cs typeface="Arial" panose="020B0604020202020204" pitchFamily="34" charset="0"/>
              </a:rPr>
              <a:t>Bildnachweis: …/stock.adobe.com</a:t>
            </a:r>
          </a:p>
        </p:txBody>
      </p:sp>
      <p:pic>
        <p:nvPicPr>
          <p:cNvPr id="34" name="Grafik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60380">
            <a:off x="6441161" y="515521"/>
            <a:ext cx="3573044" cy="4050925"/>
          </a:xfrm>
          <a:prstGeom prst="rect">
            <a:avLst/>
          </a:prstGeom>
        </p:spPr>
      </p:pic>
      <p:pic>
        <p:nvPicPr>
          <p:cNvPr id="35" name="Grafik 34" descr="Pin 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2602" y="133348"/>
            <a:ext cx="429007" cy="612867"/>
          </a:xfrm>
          <a:prstGeom prst="rect">
            <a:avLst/>
          </a:prstGeom>
        </p:spPr>
      </p:pic>
      <p:sp>
        <p:nvSpPr>
          <p:cNvPr id="36" name="Textfeld 35"/>
          <p:cNvSpPr txBox="1"/>
          <p:nvPr/>
        </p:nvSpPr>
        <p:spPr>
          <a:xfrm>
            <a:off x="198203" y="4976598"/>
            <a:ext cx="4984836" cy="1384995"/>
          </a:xfrm>
          <a:prstGeom prst="rect">
            <a:avLst/>
          </a:prstGeom>
          <a:noFill/>
          <a:ln>
            <a:noFill/>
          </a:ln>
        </p:spPr>
        <p:txBody>
          <a:bodyPr wrap="square" rtlCol="0">
            <a:spAutoFit/>
          </a:bodyPr>
          <a:lstStyle/>
          <a:p>
            <a:pPr>
              <a:lnSpc>
                <a:spcPts val="1200"/>
              </a:lnSpc>
            </a:pPr>
            <a:r>
              <a:rPr lang="de-DE" sz="900" dirty="0">
                <a:latin typeface="Arial" panose="020B0604020202020204" pitchFamily="34" charset="0"/>
                <a:cs typeface="Arial" panose="020B0604020202020204" pitchFamily="34" charset="0"/>
              </a:rPr>
              <a:t>Gesundheitsamt </a:t>
            </a:r>
          </a:p>
          <a:p>
            <a:pPr>
              <a:lnSpc>
                <a:spcPts val="1200"/>
              </a:lnSpc>
            </a:pPr>
            <a:r>
              <a:rPr lang="de-DE" sz="900" dirty="0">
                <a:latin typeface="Arial" panose="020B0604020202020204" pitchFamily="34" charset="0"/>
                <a:cs typeface="Arial" panose="020B0604020202020204" pitchFamily="34" charset="0"/>
              </a:rPr>
              <a:t>Kinder- und </a:t>
            </a:r>
            <a:r>
              <a:rPr lang="de-DE" sz="900" dirty="0" smtClean="0">
                <a:latin typeface="Arial" panose="020B0604020202020204" pitchFamily="34" charset="0"/>
                <a:cs typeface="Arial" panose="020B0604020202020204" pitchFamily="34" charset="0"/>
              </a:rPr>
              <a:t>Jugendgesundheitsdienst</a:t>
            </a:r>
            <a:endParaRPr lang="de-DE" sz="900" dirty="0">
              <a:latin typeface="Arial" panose="020B0604020202020204" pitchFamily="34" charset="0"/>
              <a:cs typeface="Arial" panose="020B0604020202020204" pitchFamily="34" charset="0"/>
            </a:endParaRPr>
          </a:p>
          <a:p>
            <a:pPr>
              <a:lnSpc>
                <a:spcPts val="1200"/>
              </a:lnSpc>
            </a:pPr>
            <a:r>
              <a:rPr lang="de-DE" sz="900" dirty="0" err="1">
                <a:latin typeface="Arial" panose="020B0604020202020204" pitchFamily="34" charset="0"/>
                <a:cs typeface="Arial" panose="020B0604020202020204" pitchFamily="34" charset="0"/>
              </a:rPr>
              <a:t>Kettelerstraße</a:t>
            </a:r>
            <a:r>
              <a:rPr lang="de-DE" sz="900" dirty="0">
                <a:latin typeface="Arial" panose="020B0604020202020204" pitchFamily="34" charset="0"/>
                <a:cs typeface="Arial" panose="020B0604020202020204" pitchFamily="34" charset="0"/>
              </a:rPr>
              <a:t> 29, 64646 Heppenheim </a:t>
            </a:r>
          </a:p>
          <a:p>
            <a:pPr>
              <a:lnSpc>
                <a:spcPts val="1200"/>
              </a:lnSpc>
            </a:pPr>
            <a:r>
              <a:rPr lang="nb-NO" sz="900" dirty="0">
                <a:latin typeface="Arial" panose="020B0604020202020204" pitchFamily="34" charset="0"/>
                <a:cs typeface="Arial" panose="020B0604020202020204" pitchFamily="34" charset="0"/>
              </a:rPr>
              <a:t>Telefon: +49 (0) 6252 15-5846</a:t>
            </a:r>
          </a:p>
          <a:p>
            <a:pPr>
              <a:lnSpc>
                <a:spcPts val="1200"/>
              </a:lnSpc>
            </a:pPr>
            <a:r>
              <a:rPr lang="fr-FR" sz="900" dirty="0">
                <a:latin typeface="Arial" panose="020B0604020202020204" pitchFamily="34" charset="0"/>
                <a:cs typeface="Arial" panose="020B0604020202020204" pitchFamily="34" charset="0"/>
              </a:rPr>
              <a:t>Fax:  +49 (0) 6252 15-5995</a:t>
            </a:r>
          </a:p>
          <a:p>
            <a:pPr>
              <a:lnSpc>
                <a:spcPts val="1200"/>
              </a:lnSpc>
            </a:pPr>
            <a:r>
              <a:rPr lang="de-DE" sz="900" dirty="0">
                <a:latin typeface="Arial" panose="020B0604020202020204" pitchFamily="34" charset="0"/>
                <a:cs typeface="Arial" panose="020B0604020202020204" pitchFamily="34" charset="0"/>
              </a:rPr>
              <a:t>gesundheit.schularzt@kreis-bergstrasse.de </a:t>
            </a:r>
          </a:p>
          <a:p>
            <a:pPr>
              <a:lnSpc>
                <a:spcPts val="1200"/>
              </a:lnSpc>
            </a:pPr>
            <a:r>
              <a:rPr lang="de-DE" sz="900" dirty="0">
                <a:latin typeface="Arial" panose="020B0604020202020204" pitchFamily="34" charset="0"/>
                <a:cs typeface="Arial" panose="020B0604020202020204" pitchFamily="34" charset="0"/>
              </a:rPr>
              <a:t>www.kreis-bergstrasse.de </a:t>
            </a:r>
          </a:p>
          <a:p>
            <a:endParaRPr lang="de-DE" sz="1400" dirty="0"/>
          </a:p>
        </p:txBody>
      </p:sp>
      <p:sp>
        <p:nvSpPr>
          <p:cNvPr id="38" name="Textfeld 37"/>
          <p:cNvSpPr txBox="1"/>
          <p:nvPr/>
        </p:nvSpPr>
        <p:spPr>
          <a:xfrm>
            <a:off x="176134" y="822247"/>
            <a:ext cx="4965705" cy="3123932"/>
          </a:xfrm>
          <a:prstGeom prst="rect">
            <a:avLst/>
          </a:prstGeom>
          <a:noFill/>
        </p:spPr>
        <p:txBody>
          <a:bodyPr wrap="square" rtlCol="0">
            <a:spAutoFit/>
          </a:bodyPr>
          <a:lstStyle/>
          <a:p>
            <a:pPr marL="171450" indent="-171450">
              <a:lnSpc>
                <a:spcPts val="1200"/>
              </a:lnSpc>
              <a:buFont typeface="Arial" panose="020B0604020202020204" pitchFamily="34" charset="0"/>
              <a:buChar char="•"/>
            </a:pPr>
            <a:r>
              <a:rPr lang="de-DE" sz="900" dirty="0" smtClean="0">
                <a:latin typeface="Arial" panose="020B0604020202020204" pitchFamily="34" charset="0"/>
                <a:cs typeface="Arial" panose="020B0604020202020204" pitchFamily="34" charset="0"/>
              </a:rPr>
              <a:t>Am Ende der Untersuchung werden die Ergebnisse mit Ihnen als Sorgeberechtigte besprochen.</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smtClean="0">
                <a:latin typeface="Arial" panose="020B0604020202020204" pitchFamily="34" charset="0"/>
                <a:cs typeface="Arial" panose="020B0604020202020204" pitchFamily="34" charset="0"/>
              </a:rPr>
              <a:t>Bei Auffälligkeiten und Problemen beraten wir Sie und beantworten Ihre Fragen.</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smtClean="0">
                <a:latin typeface="Arial" panose="020B0604020202020204" pitchFamily="34" charset="0"/>
                <a:cs typeface="Arial" panose="020B0604020202020204" pitchFamily="34" charset="0"/>
              </a:rPr>
              <a:t>Eine schulärztliche Rückmeldung an die zuständige Schule wird erstellt. Diese enthält Informationen zur Untersuchung, die für die Schule wichtig sind.</a:t>
            </a:r>
          </a:p>
          <a:p>
            <a:pPr marL="177800">
              <a:lnSpc>
                <a:spcPts val="1200"/>
              </a:lnSpc>
            </a:pPr>
            <a:r>
              <a:rPr lang="de-DE" sz="900" dirty="0" smtClean="0">
                <a:latin typeface="Arial" panose="020B0604020202020204" pitchFamily="34" charset="0"/>
                <a:cs typeface="Arial" panose="020B0604020202020204" pitchFamily="34" charset="0"/>
              </a:rPr>
              <a:t>Dazu gehören ggf.:</a:t>
            </a:r>
          </a:p>
          <a:p>
            <a:pPr marL="539750" indent="-177800">
              <a:lnSpc>
                <a:spcPts val="1200"/>
              </a:lnSpc>
              <a:buFont typeface="Courier New" panose="02070309020205020404" pitchFamily="49" charset="0"/>
              <a:buChar char="o"/>
              <a:tabLst>
                <a:tab pos="628650" algn="l"/>
              </a:tabLst>
            </a:pPr>
            <a:r>
              <a:rPr lang="de-DE" sz="900" dirty="0" smtClean="0">
                <a:latin typeface="Arial" panose="020B0604020202020204" pitchFamily="34" charset="0"/>
                <a:cs typeface="Arial" panose="020B0604020202020204" pitchFamily="34" charset="0"/>
              </a:rPr>
              <a:t>Hinweise, in welchen Bereichen Ihr Kind gefördert werden sollte.</a:t>
            </a:r>
            <a:endParaRPr lang="de-DE" sz="900" dirty="0">
              <a:latin typeface="Arial" panose="020B0604020202020204" pitchFamily="34" charset="0"/>
              <a:cs typeface="Arial" panose="020B0604020202020204" pitchFamily="34" charset="0"/>
            </a:endParaRPr>
          </a:p>
          <a:p>
            <a:pPr marL="539750" indent="-177800">
              <a:lnSpc>
                <a:spcPts val="1200"/>
              </a:lnSpc>
              <a:buFont typeface="Courier New" panose="02070309020205020404" pitchFamily="49" charset="0"/>
              <a:buChar char="o"/>
              <a:tabLst>
                <a:tab pos="628650" algn="l"/>
              </a:tabLst>
            </a:pPr>
            <a:r>
              <a:rPr lang="de-DE" sz="900" dirty="0" smtClean="0">
                <a:latin typeface="Arial" panose="020B0604020202020204" pitchFamily="34" charset="0"/>
                <a:cs typeface="Arial" panose="020B0604020202020204" pitchFamily="34" charset="0"/>
              </a:rPr>
              <a:t>Angaben zur Gesundheit Ihres Kindes, sofern diese für die Schule wichtig sind. </a:t>
            </a:r>
            <a:br>
              <a:rPr lang="de-DE" sz="900" dirty="0" smtClean="0">
                <a:latin typeface="Arial" panose="020B0604020202020204" pitchFamily="34" charset="0"/>
                <a:cs typeface="Arial" panose="020B0604020202020204" pitchFamily="34" charset="0"/>
              </a:rPr>
            </a:br>
            <a:endParaRPr lang="de-DE" sz="900" dirty="0">
              <a:latin typeface="Arial" panose="020B0604020202020204" pitchFamily="34" charset="0"/>
              <a:cs typeface="Arial" panose="020B0604020202020204" pitchFamily="34" charset="0"/>
            </a:endParaRPr>
          </a:p>
          <a:p>
            <a:pPr marL="172800" lvl="1" indent="-171450">
              <a:lnSpc>
                <a:spcPts val="1200"/>
              </a:lnSpc>
              <a:buFont typeface="Arial" panose="020B0604020202020204" pitchFamily="34" charset="0"/>
              <a:buChar char="•"/>
            </a:pPr>
            <a:r>
              <a:rPr lang="de-DE" sz="900" dirty="0" smtClean="0">
                <a:latin typeface="Arial" panose="020B0604020202020204" pitchFamily="34" charset="0"/>
                <a:cs typeface="Arial" panose="020B0604020202020204" pitchFamily="34" charset="0"/>
              </a:rPr>
              <a:t>Kinder bzw. Jugendliche erhalten zusätzlich das Gesundheitsheft des Kreises, falls eine weitergehende Diagnostik (z. B. zum Ausschluss einer Tuberkulose) erfolgte. Dieses wird von der Ärztin bzw. dem Arzt ausgefüllt und soll als Basis für die Vorgeschichte und den Gesundheitszustand dienen. Im Gesundheitsheft enthalten ist ein Gesundheitszeugnis. Eine Zweitausfertigung erhalten Sie zur Vorlage bei der Schule.</a:t>
            </a:r>
            <a:r>
              <a:rPr lang="de-DE" sz="900" dirty="0">
                <a:latin typeface="Arial" panose="020B0604020202020204" pitchFamily="34" charset="0"/>
                <a:cs typeface="Arial" panose="020B0604020202020204" pitchFamily="34" charset="0"/>
              </a:rPr>
              <a:t> </a:t>
            </a:r>
            <a:r>
              <a:rPr lang="de-DE" sz="900" dirty="0" smtClean="0">
                <a:latin typeface="Arial" panose="020B0604020202020204" pitchFamily="34" charset="0"/>
                <a:cs typeface="Arial" panose="020B0604020202020204" pitchFamily="34" charset="0"/>
              </a:rPr>
              <a:t>Sollten die Ergebnisse zum Zeitpunkt der Vorstellung im Gesundheitsamt noch nicht vorliegen, senden wir Ihnen die Unterlagen per Post nach Hause.</a:t>
            </a:r>
          </a:p>
          <a:p>
            <a:pPr marL="538163" lvl="2" indent="-171450">
              <a:lnSpc>
                <a:spcPts val="1200"/>
              </a:lnSpc>
              <a:buFont typeface="Courier New" panose="02070309020205020404" pitchFamily="49" charset="0"/>
              <a:buChar char="o"/>
            </a:pPr>
            <a:r>
              <a:rPr lang="de-DE" sz="900" dirty="0" smtClean="0">
                <a:latin typeface="Arial" panose="020B0604020202020204" pitchFamily="34" charset="0"/>
                <a:cs typeface="Arial" panose="020B0604020202020204" pitchFamily="34" charset="0"/>
              </a:rPr>
              <a:t>Bitte bringen Sie dieses Gesundheitsheft ab dann zu jeder ärztlichen Vorstellung mit (z.B. bei der Kinderärztin bzw. beim Kinderarzt).</a:t>
            </a:r>
          </a:p>
        </p:txBody>
      </p:sp>
      <p:sp>
        <p:nvSpPr>
          <p:cNvPr id="39" name="Rechteck 38"/>
          <p:cNvSpPr/>
          <p:nvPr/>
        </p:nvSpPr>
        <p:spPr>
          <a:xfrm>
            <a:off x="179617" y="299512"/>
            <a:ext cx="2675861" cy="369332"/>
          </a:xfrm>
          <a:prstGeom prst="rect">
            <a:avLst/>
          </a:prstGeom>
        </p:spPr>
        <p:txBody>
          <a:bodyPr wrap="none">
            <a:spAutoFit/>
          </a:bodyPr>
          <a:lstStyle/>
          <a:p>
            <a:r>
              <a:rPr lang="de-DE" dirty="0" smtClean="0">
                <a:latin typeface="Segoe UI Semibold" panose="020B0702040204020203" pitchFamily="34" charset="0"/>
                <a:cs typeface="Segoe UI Semibold" panose="020B0702040204020203" pitchFamily="34" charset="0"/>
              </a:rPr>
              <a:t>Nach der Untersuchung</a:t>
            </a:r>
            <a:endParaRPr lang="de-DE" sz="1200" dirty="0">
              <a:latin typeface="Segoe UI Semibold" panose="020B0702040204020203" pitchFamily="34" charset="0"/>
              <a:cs typeface="Segoe UI Semibold" panose="020B0702040204020203" pitchFamily="34" charset="0"/>
            </a:endParaRPr>
          </a:p>
        </p:txBody>
      </p:sp>
      <p:grpSp>
        <p:nvGrpSpPr>
          <p:cNvPr id="10" name="Gruppieren 9"/>
          <p:cNvGrpSpPr/>
          <p:nvPr/>
        </p:nvGrpSpPr>
        <p:grpSpPr>
          <a:xfrm>
            <a:off x="-3968" y="4446885"/>
            <a:ext cx="4733051" cy="369332"/>
            <a:chOff x="158870" y="5009817"/>
            <a:chExt cx="4733051" cy="369332"/>
          </a:xfrm>
        </p:grpSpPr>
        <p:sp>
          <p:nvSpPr>
            <p:cNvPr id="41" name="Richtungspfeil 1">
              <a:extLst>
                <a:ext uri="{FF2B5EF4-FFF2-40B4-BE49-F238E27FC236}">
                  <a16:creationId xmlns:a16="http://schemas.microsoft.com/office/drawing/2014/main" id="{75161D40-BAA2-485F-AA6D-44E8D989B939}"/>
                </a:ext>
              </a:extLst>
            </p:cNvPr>
            <p:cNvSpPr/>
            <p:nvPr/>
          </p:nvSpPr>
          <p:spPr>
            <a:xfrm rot="10800000" flipH="1">
              <a:off x="158870" y="5050406"/>
              <a:ext cx="4733051" cy="313205"/>
            </a:xfrm>
            <a:prstGeom prst="homePlate">
              <a:avLst/>
            </a:prstGeom>
            <a:gradFill flip="none" rotWithShape="1">
              <a:gsLst>
                <a:gs pos="95000">
                  <a:schemeClr val="tx2">
                    <a:lumMod val="20000"/>
                    <a:lumOff val="80000"/>
                  </a:schemeClr>
                </a:gs>
                <a:gs pos="32000">
                  <a:schemeClr val="accent1">
                    <a:lumMod val="20000"/>
                    <a:lumOff val="80000"/>
                  </a:schemeClr>
                </a:gs>
                <a:gs pos="0">
                  <a:srgbClr val="99CC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a:p>
          </p:txBody>
        </p:sp>
        <p:sp>
          <p:nvSpPr>
            <p:cNvPr id="42" name="Rechteck 41"/>
            <p:cNvSpPr/>
            <p:nvPr/>
          </p:nvSpPr>
          <p:spPr>
            <a:xfrm>
              <a:off x="360402" y="5009817"/>
              <a:ext cx="1002710" cy="369332"/>
            </a:xfrm>
            <a:prstGeom prst="rect">
              <a:avLst/>
            </a:prstGeom>
          </p:spPr>
          <p:txBody>
            <a:bodyPr wrap="none">
              <a:spAutoFit/>
            </a:bodyPr>
            <a:lstStyle/>
            <a:p>
              <a:r>
                <a:rPr lang="de-DE" dirty="0" smtClean="0">
                  <a:latin typeface="Segoe UI Semibold" panose="020B0702040204020203" pitchFamily="34" charset="0"/>
                  <a:cs typeface="Segoe UI Semibold" panose="020B0702040204020203" pitchFamily="34" charset="0"/>
                </a:rPr>
                <a:t>Kontakt</a:t>
              </a:r>
              <a:endParaRPr lang="de-DE" sz="1200" dirty="0">
                <a:latin typeface="Segoe UI Semibold" panose="020B0702040204020203" pitchFamily="34" charset="0"/>
                <a:cs typeface="Segoe UI Semibold" panose="020B0702040204020203" pitchFamily="34" charset="0"/>
              </a:endParaRPr>
            </a:p>
          </p:txBody>
        </p:sp>
      </p:grpSp>
    </p:spTree>
    <p:extLst>
      <p:ext uri="{BB962C8B-B14F-4D97-AF65-F5344CB8AC3E}">
        <p14:creationId xmlns:p14="http://schemas.microsoft.com/office/powerpoint/2010/main" val="2699645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A867C3FA-7728-4D08-AA98-9672906C8C58}"/>
              </a:ext>
            </a:extLst>
          </p:cNvPr>
          <p:cNvSpPr/>
          <p:nvPr/>
        </p:nvSpPr>
        <p:spPr>
          <a:xfrm>
            <a:off x="9048636" y="3683767"/>
            <a:ext cx="1614106" cy="1194042"/>
          </a:xfrm>
          <a:prstGeom prst="rect">
            <a:avLst/>
          </a:prstGeom>
          <a:solidFill>
            <a:schemeClr val="tx2">
              <a:lumMod val="20000"/>
              <a:lumOff val="80000"/>
            </a:schemeClr>
          </a:solidFill>
          <a:ln>
            <a:solidFill>
              <a:srgbClr val="D7E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E49EC149-C877-46CE-8CDA-A3724CFAC061}"/>
              </a:ext>
            </a:extLst>
          </p:cNvPr>
          <p:cNvSpPr/>
          <p:nvPr/>
        </p:nvSpPr>
        <p:spPr>
          <a:xfrm>
            <a:off x="9185694" y="789918"/>
            <a:ext cx="1490326" cy="1026189"/>
          </a:xfrm>
          <a:prstGeom prst="rect">
            <a:avLst/>
          </a:prstGeom>
          <a:solidFill>
            <a:schemeClr val="tx2">
              <a:lumMod val="20000"/>
              <a:lumOff val="80000"/>
            </a:schemeClr>
          </a:solidFill>
          <a:ln>
            <a:solidFill>
              <a:srgbClr val="D7E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456132" y="-170121"/>
            <a:ext cx="5749396" cy="88135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13" name="Textfeld 12"/>
          <p:cNvSpPr txBox="1"/>
          <p:nvPr/>
        </p:nvSpPr>
        <p:spPr>
          <a:xfrm>
            <a:off x="189214" y="839055"/>
            <a:ext cx="5233638" cy="1954381"/>
          </a:xfrm>
          <a:prstGeom prst="rect">
            <a:avLst/>
          </a:prstGeom>
          <a:noFill/>
        </p:spPr>
        <p:txBody>
          <a:bodyPr wrap="square" rtlCol="0">
            <a:spAutoFit/>
          </a:bodyPr>
          <a:lstStyle/>
          <a:p>
            <a:pPr marL="171450" indent="-171450">
              <a:buFont typeface="Arial" panose="020B0604020202020204" pitchFamily="34" charset="0"/>
              <a:buChar char="•"/>
            </a:pPr>
            <a:endParaRPr lang="de-DE" altLang="de-DE" sz="900" dirty="0" smtClean="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smtClean="0">
                <a:latin typeface="Arial" panose="020B0604020202020204" pitchFamily="34" charset="0"/>
                <a:cs typeface="Arial" panose="020B0604020202020204" pitchFamily="34" charset="0"/>
              </a:rPr>
              <a:t>… da dies eine gesetzlich </a:t>
            </a:r>
            <a:r>
              <a:rPr lang="de-DE" sz="900" dirty="0">
                <a:latin typeface="Arial" panose="020B0604020202020204" pitchFamily="34" charset="0"/>
                <a:cs typeface="Arial" panose="020B0604020202020204" pitchFamily="34" charset="0"/>
              </a:rPr>
              <a:t>festgeschriebene Reihenuntersuchung von Kindern und </a:t>
            </a:r>
            <a:r>
              <a:rPr lang="de-DE" sz="900" dirty="0" smtClean="0">
                <a:latin typeface="Arial" panose="020B0604020202020204" pitchFamily="34" charset="0"/>
                <a:cs typeface="Arial" panose="020B0604020202020204" pitchFamily="34" charset="0"/>
              </a:rPr>
              <a:t>Jugend-</a:t>
            </a:r>
            <a:r>
              <a:rPr lang="de-DE" sz="900" dirty="0" err="1" smtClean="0">
                <a:latin typeface="Arial" panose="020B0604020202020204" pitchFamily="34" charset="0"/>
                <a:cs typeface="Arial" panose="020B0604020202020204" pitchFamily="34" charset="0"/>
              </a:rPr>
              <a:t>lichen</a:t>
            </a:r>
            <a:r>
              <a:rPr lang="de-DE" sz="900" dirty="0" smtClean="0">
                <a:latin typeface="Arial" panose="020B0604020202020204" pitchFamily="34" charset="0"/>
                <a:cs typeface="Arial" panose="020B0604020202020204" pitchFamily="34" charset="0"/>
              </a:rPr>
              <a:t> </a:t>
            </a:r>
            <a:r>
              <a:rPr lang="de-DE" sz="900" dirty="0">
                <a:latin typeface="Arial" panose="020B0604020202020204" pitchFamily="34" charset="0"/>
                <a:cs typeface="Arial" panose="020B0604020202020204" pitchFamily="34" charset="0"/>
              </a:rPr>
              <a:t>aus anderen Ländern, die erstmalig in Deutschland eine Schule </a:t>
            </a:r>
            <a:r>
              <a:rPr lang="de-DE" sz="900" dirty="0" smtClean="0">
                <a:latin typeface="Arial" panose="020B0604020202020204" pitchFamily="34" charset="0"/>
                <a:cs typeface="Arial" panose="020B0604020202020204" pitchFamily="34" charset="0"/>
              </a:rPr>
              <a:t>besuchen, darstellt.</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sz="900" dirty="0" smtClean="0">
                <a:latin typeface="Arial" panose="020B0604020202020204" pitchFamily="34" charset="0"/>
                <a:cs typeface="Arial" panose="020B0604020202020204" pitchFamily="34" charset="0"/>
              </a:rPr>
              <a:t>… da jedes Kind </a:t>
            </a:r>
            <a:r>
              <a:rPr lang="de-DE" altLang="de-DE" sz="900" dirty="0">
                <a:latin typeface="Arial" panose="020B0604020202020204" pitchFamily="34" charset="0"/>
                <a:cs typeface="Arial" panose="020B0604020202020204" pitchFamily="34" charset="0"/>
              </a:rPr>
              <a:t>ein Recht auf eine qualitätsgesicherte schulärztliche </a:t>
            </a:r>
            <a:r>
              <a:rPr lang="de-DE" altLang="de-DE" sz="900" dirty="0" smtClean="0">
                <a:latin typeface="Arial" panose="020B0604020202020204" pitchFamily="34" charset="0"/>
                <a:cs typeface="Arial" panose="020B0604020202020204" pitchFamily="34" charset="0"/>
              </a:rPr>
              <a:t>Untersuchung hat.</a:t>
            </a:r>
          </a:p>
          <a:p>
            <a:endParaRPr lang="de-DE" sz="900" dirty="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smtClean="0">
                <a:latin typeface="Arial" panose="020B0604020202020204" pitchFamily="34" charset="0"/>
                <a:cs typeface="Arial" panose="020B0604020202020204" pitchFamily="34" charset="0"/>
              </a:rPr>
              <a:t>… um Ergebnisse anonymisiert, statistisch zu erfassen und auszuwerten (</a:t>
            </a:r>
            <a:r>
              <a:rPr lang="de-DE" sz="900" dirty="0">
                <a:latin typeface="Arial" panose="020B0604020202020204" pitchFamily="34" charset="0"/>
                <a:cs typeface="Arial" panose="020B0604020202020204" pitchFamily="34" charset="0"/>
              </a:rPr>
              <a:t>auch für ganz </a:t>
            </a:r>
            <a:endParaRPr lang="de-DE" sz="900" dirty="0" smtClean="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smtClean="0">
                <a:latin typeface="Arial" panose="020B0604020202020204" pitchFamily="34" charset="0"/>
                <a:cs typeface="Arial" panose="020B0604020202020204" pitchFamily="34" charset="0"/>
              </a:rPr>
              <a:t>Hessen </a:t>
            </a:r>
            <a:r>
              <a:rPr lang="de-DE" sz="900" dirty="0">
                <a:latin typeface="Arial" panose="020B0604020202020204" pitchFamily="34" charset="0"/>
                <a:cs typeface="Arial" panose="020B0604020202020204" pitchFamily="34" charset="0"/>
              </a:rPr>
              <a:t>und im </a:t>
            </a:r>
            <a:r>
              <a:rPr lang="de-DE" sz="900" dirty="0" smtClean="0">
                <a:latin typeface="Arial" panose="020B0604020202020204" pitchFamily="34" charset="0"/>
                <a:cs typeface="Arial" panose="020B0604020202020204" pitchFamily="34" charset="0"/>
              </a:rPr>
              <a:t>Vergleich mit </a:t>
            </a:r>
            <a:r>
              <a:rPr lang="de-DE" sz="900" dirty="0">
                <a:latin typeface="Arial" panose="020B0604020202020204" pitchFamily="34" charset="0"/>
                <a:cs typeface="Arial" panose="020B0604020202020204" pitchFamily="34" charset="0"/>
              </a:rPr>
              <a:t>anderen Bundesländern</a:t>
            </a:r>
            <a:r>
              <a:rPr lang="de-DE" sz="900" dirty="0" smtClean="0">
                <a:latin typeface="Arial" panose="020B0604020202020204" pitchFamily="34" charset="0"/>
                <a:cs typeface="Arial" panose="020B0604020202020204" pitchFamily="34" charset="0"/>
              </a:rPr>
              <a:t>).</a:t>
            </a:r>
          </a:p>
          <a:p>
            <a:endParaRPr lang="de-DE" sz="900"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sz="900" dirty="0" smtClean="0">
                <a:latin typeface="Arial" panose="020B0604020202020204" pitchFamily="34" charset="0"/>
                <a:cs typeface="Arial" panose="020B0604020202020204" pitchFamily="34" charset="0"/>
              </a:rPr>
              <a:t>… um Auffälligkeiten </a:t>
            </a:r>
            <a:r>
              <a:rPr lang="de-DE" altLang="de-DE" sz="900" dirty="0">
                <a:latin typeface="Arial" panose="020B0604020202020204" pitchFamily="34" charset="0"/>
                <a:cs typeface="Arial" panose="020B0604020202020204" pitchFamily="34" charset="0"/>
              </a:rPr>
              <a:t>in Bereichen, die für </a:t>
            </a:r>
            <a:r>
              <a:rPr lang="de-DE" altLang="de-DE" sz="900" dirty="0" smtClean="0">
                <a:latin typeface="Arial" panose="020B0604020202020204" pitchFamily="34" charset="0"/>
                <a:cs typeface="Arial" panose="020B0604020202020204" pitchFamily="34" charset="0"/>
              </a:rPr>
              <a:t>den Schulbesuch wichtig sind, zu erkennen.</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smtClean="0">
                <a:latin typeface="Arial" panose="020B0604020202020204" pitchFamily="34" charset="0"/>
                <a:cs typeface="Arial" panose="020B0604020202020204" pitchFamily="34" charset="0"/>
              </a:rPr>
              <a:t>… um eine Möglichkeit zur individuellen </a:t>
            </a:r>
            <a:r>
              <a:rPr lang="de-DE" altLang="de-DE" sz="900" dirty="0" smtClean="0">
                <a:latin typeface="Arial" panose="020B0604020202020204" pitchFamily="34" charset="0"/>
                <a:cs typeface="Arial" panose="020B0604020202020204" pitchFamily="34" charset="0"/>
              </a:rPr>
              <a:t>Beratung zu bieten.</a:t>
            </a:r>
            <a:endParaRPr lang="de-DE" alt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p:txBody>
      </p:sp>
      <p:sp>
        <p:nvSpPr>
          <p:cNvPr id="58" name="Textfeld 57"/>
          <p:cNvSpPr txBox="1"/>
          <p:nvPr/>
        </p:nvSpPr>
        <p:spPr>
          <a:xfrm>
            <a:off x="5613200" y="1027889"/>
            <a:ext cx="4342515" cy="2908489"/>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Durchführung: </a:t>
            </a:r>
            <a:r>
              <a:rPr lang="de-DE" sz="1100" b="1" dirty="0" smtClean="0">
                <a:latin typeface="Arial" panose="020B0604020202020204" pitchFamily="34" charset="0"/>
                <a:cs typeface="Arial" panose="020B0604020202020204" pitchFamily="34" charset="0"/>
              </a:rPr>
              <a:t>Assistenz</a:t>
            </a:r>
          </a:p>
          <a:p>
            <a:endParaRPr lang="de-DE" sz="5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Datenerhebung</a:t>
            </a:r>
          </a:p>
          <a:p>
            <a:pPr marL="171450" indent="-171450">
              <a:buFont typeface="Arial" panose="020B0604020202020204" pitchFamily="34" charset="0"/>
              <a:buChar char="•"/>
            </a:pPr>
            <a:endParaRPr lang="de-DE" sz="500" dirty="0">
              <a:latin typeface="Arial" panose="020B0604020202020204" pitchFamily="34" charset="0"/>
              <a:cs typeface="Arial" panose="020B0604020202020204" pitchFamily="34" charset="0"/>
            </a:endParaRPr>
          </a:p>
          <a:p>
            <a:pPr marL="171450" lvl="1" indent="-171450">
              <a:lnSpc>
                <a:spcPts val="1200"/>
              </a:lnSpc>
              <a:buFont typeface="Arial" panose="020B0604020202020204" pitchFamily="34" charset="0"/>
              <a:buChar char="•"/>
            </a:pPr>
            <a:r>
              <a:rPr lang="de-DE" sz="900" dirty="0" smtClean="0">
                <a:latin typeface="Arial" panose="020B0604020202020204" pitchFamily="34" charset="0"/>
                <a:cs typeface="Arial" panose="020B0604020202020204" pitchFamily="34" charset="0"/>
              </a:rPr>
              <a:t>Sehtest</a:t>
            </a:r>
            <a:r>
              <a:rPr lang="de-DE" sz="900" dirty="0">
                <a:latin typeface="Arial" panose="020B0604020202020204" pitchFamily="34" charset="0"/>
                <a:cs typeface="Arial" panose="020B0604020202020204" pitchFamily="34" charset="0"/>
              </a:rPr>
              <a:t>:</a:t>
            </a:r>
          </a:p>
          <a:p>
            <a:pPr marL="450850" lvl="1"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Testung mit normierten Materialien (</a:t>
            </a:r>
            <a:r>
              <a:rPr lang="de-DE" sz="900" dirty="0" smtClean="0">
                <a:latin typeface="Arial" panose="020B0604020202020204" pitchFamily="34" charset="0"/>
                <a:cs typeface="Arial" panose="020B0604020202020204" pitchFamily="34" charset="0"/>
              </a:rPr>
              <a:t>Screening)</a:t>
            </a:r>
          </a:p>
          <a:p>
            <a:pPr marL="450850" lvl="1" indent="-171450">
              <a:lnSpc>
                <a:spcPts val="1200"/>
              </a:lnSpc>
              <a:buFont typeface="Courier New" panose="02070309020205020404" pitchFamily="49" charset="0"/>
              <a:buChar char="o"/>
            </a:pPr>
            <a:r>
              <a:rPr lang="de-DE" sz="900" dirty="0" smtClean="0">
                <a:latin typeface="Arial" panose="020B0604020202020204" pitchFamily="34" charset="0"/>
                <a:cs typeface="Arial" panose="020B0604020202020204" pitchFamily="34" charset="0"/>
              </a:rPr>
              <a:t>Prüfung der Sehschärfe</a:t>
            </a:r>
          </a:p>
          <a:p>
            <a:pPr marL="450850" lvl="1" indent="-171450">
              <a:lnSpc>
                <a:spcPts val="1200"/>
              </a:lnSpc>
              <a:buFont typeface="Courier New" panose="02070309020205020404" pitchFamily="49" charset="0"/>
              <a:buChar char="o"/>
            </a:pPr>
            <a:r>
              <a:rPr lang="de-DE" sz="900" dirty="0" smtClean="0">
                <a:latin typeface="Arial" panose="020B0604020202020204" pitchFamily="34" charset="0"/>
                <a:cs typeface="Arial" panose="020B0604020202020204" pitchFamily="34" charset="0"/>
              </a:rPr>
              <a:t>Prüfung des räumlichen Sehens</a:t>
            </a:r>
          </a:p>
          <a:p>
            <a:pPr marL="450850" lvl="1" indent="-171450">
              <a:lnSpc>
                <a:spcPts val="1200"/>
              </a:lnSpc>
              <a:buFont typeface="Courier New" panose="02070309020205020404" pitchFamily="49" charset="0"/>
              <a:buChar char="o"/>
            </a:pPr>
            <a:r>
              <a:rPr lang="de-DE" sz="900" dirty="0" smtClean="0">
                <a:latin typeface="Arial" panose="020B0604020202020204" pitchFamily="34" charset="0"/>
                <a:cs typeface="Arial" panose="020B0604020202020204" pitchFamily="34" charset="0"/>
              </a:rPr>
              <a:t>Prüfung </a:t>
            </a:r>
            <a:r>
              <a:rPr lang="de-DE" sz="900" dirty="0">
                <a:latin typeface="Arial" panose="020B0604020202020204" pitchFamily="34" charset="0"/>
                <a:cs typeface="Arial" panose="020B0604020202020204" pitchFamily="34" charset="0"/>
              </a:rPr>
              <a:t>des </a:t>
            </a:r>
            <a:r>
              <a:rPr lang="de-DE" sz="900" dirty="0" smtClean="0">
                <a:latin typeface="Arial" panose="020B0604020202020204" pitchFamily="34" charset="0"/>
                <a:cs typeface="Arial" panose="020B0604020202020204" pitchFamily="34" charset="0"/>
              </a:rPr>
              <a:t>Farbsehens</a:t>
            </a:r>
          </a:p>
          <a:p>
            <a:pPr marL="450850" lvl="1" indent="-171450">
              <a:lnSpc>
                <a:spcPts val="1200"/>
              </a:lnSpc>
              <a:buFont typeface="Courier New" panose="02070309020205020404" pitchFamily="49" charset="0"/>
              <a:buChar char="o"/>
            </a:pPr>
            <a:r>
              <a:rPr lang="de-DE" sz="900" dirty="0" smtClean="0">
                <a:latin typeface="Arial" panose="020B0604020202020204" pitchFamily="34" charset="0"/>
                <a:cs typeface="Arial" panose="020B0604020202020204" pitchFamily="34" charset="0"/>
              </a:rPr>
              <a:t>Bitte </a:t>
            </a:r>
            <a:r>
              <a:rPr lang="de-DE" sz="900" dirty="0">
                <a:latin typeface="Arial" panose="020B0604020202020204" pitchFamily="34" charset="0"/>
                <a:cs typeface="Arial" panose="020B0604020202020204" pitchFamily="34" charset="0"/>
              </a:rPr>
              <a:t>bringen Sie, wenn </a:t>
            </a:r>
            <a:r>
              <a:rPr lang="de-DE" sz="900" dirty="0" smtClean="0">
                <a:latin typeface="Arial" panose="020B0604020202020204" pitchFamily="34" charset="0"/>
                <a:cs typeface="Arial" panose="020B0604020202020204" pitchFamily="34" charset="0"/>
              </a:rPr>
              <a:t>vorhanden, </a:t>
            </a:r>
            <a:r>
              <a:rPr lang="de-DE" sz="900" dirty="0">
                <a:latin typeface="Arial" panose="020B0604020202020204" pitchFamily="34" charset="0"/>
                <a:cs typeface="Arial" panose="020B0604020202020204" pitchFamily="34" charset="0"/>
              </a:rPr>
              <a:t>die Brille des </a:t>
            </a:r>
            <a:r>
              <a:rPr lang="de-DE" sz="900" dirty="0" smtClean="0">
                <a:latin typeface="Arial" panose="020B0604020202020204" pitchFamily="34" charset="0"/>
                <a:cs typeface="Arial" panose="020B0604020202020204" pitchFamily="34" charset="0"/>
              </a:rPr>
              <a:t>Kindes / der oder des Jugendlichen mit.</a:t>
            </a:r>
          </a:p>
          <a:p>
            <a:pPr marL="450850" lvl="1" indent="-171450">
              <a:lnSpc>
                <a:spcPts val="1200"/>
              </a:lnSpc>
              <a:buFont typeface="Courier New" panose="02070309020205020404" pitchFamily="49" charset="0"/>
              <a:buChar char="o"/>
            </a:pPr>
            <a:r>
              <a:rPr lang="de-DE" sz="900" dirty="0" smtClean="0">
                <a:latin typeface="Arial" panose="020B0604020202020204" pitchFamily="34" charset="0"/>
                <a:cs typeface="Arial" panose="020B0604020202020204" pitchFamily="34" charset="0"/>
              </a:rPr>
              <a:t>ggf</a:t>
            </a:r>
            <a:r>
              <a:rPr lang="de-DE" sz="900" dirty="0">
                <a:latin typeface="Arial" panose="020B0604020202020204" pitchFamily="34" charset="0"/>
                <a:cs typeface="Arial" panose="020B0604020202020204" pitchFamily="34" charset="0"/>
              </a:rPr>
              <a:t>. Empfehlung zur Kontrolle </a:t>
            </a:r>
            <a:r>
              <a:rPr lang="de-DE" sz="900" dirty="0" smtClean="0">
                <a:latin typeface="Arial" panose="020B0604020202020204" pitchFamily="34" charset="0"/>
                <a:cs typeface="Arial" panose="020B0604020202020204" pitchFamily="34" charset="0"/>
              </a:rPr>
              <a:t>bei einer Augenärztin bzw. bei einem </a:t>
            </a:r>
            <a:r>
              <a:rPr lang="de-DE" sz="900" dirty="0">
                <a:latin typeface="Arial" panose="020B0604020202020204" pitchFamily="34" charset="0"/>
                <a:cs typeface="Arial" panose="020B0604020202020204" pitchFamily="34" charset="0"/>
              </a:rPr>
              <a:t>Augenarzt</a:t>
            </a:r>
          </a:p>
          <a:p>
            <a:pPr marL="628650" lvl="2">
              <a:tabLst>
                <a:tab pos="0" algn="l"/>
              </a:tabLst>
            </a:pPr>
            <a:endParaRPr lang="de-DE" sz="500" dirty="0">
              <a:latin typeface="Arial" panose="020B0604020202020204" pitchFamily="34" charset="0"/>
              <a:cs typeface="Arial" panose="020B0604020202020204" pitchFamily="34" charset="0"/>
            </a:endParaRPr>
          </a:p>
          <a:p>
            <a:pPr marL="177800" lvl="2" indent="-176213">
              <a:lnSpc>
                <a:spcPts val="1200"/>
              </a:lnSpc>
              <a:buFont typeface="Arial" panose="020B0604020202020204" pitchFamily="34" charset="0"/>
              <a:buChar char="•"/>
              <a:tabLst>
                <a:tab pos="177800" algn="l"/>
              </a:tabLst>
            </a:pPr>
            <a:r>
              <a:rPr lang="de-DE" sz="900" dirty="0">
                <a:latin typeface="Arial" panose="020B0604020202020204" pitchFamily="34" charset="0"/>
                <a:cs typeface="Arial" panose="020B0604020202020204" pitchFamily="34" charset="0"/>
              </a:rPr>
              <a:t>Hörtest</a:t>
            </a:r>
          </a:p>
          <a:p>
            <a:pPr marL="450850"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Testung mit festgelegten Frequenzen und Tonhöhen (Screening)</a:t>
            </a:r>
          </a:p>
          <a:p>
            <a:pPr marL="450850" indent="-171450">
              <a:lnSpc>
                <a:spcPts val="1200"/>
              </a:lnSpc>
              <a:buFont typeface="Courier New" panose="02070309020205020404" pitchFamily="49" charset="0"/>
              <a:buChar char="o"/>
            </a:pPr>
            <a:r>
              <a:rPr lang="de-DE" sz="900" dirty="0" smtClean="0">
                <a:latin typeface="Arial" panose="020B0604020202020204" pitchFamily="34" charset="0"/>
                <a:cs typeface="Arial" panose="020B0604020202020204" pitchFamily="34" charset="0"/>
              </a:rPr>
              <a:t>ggf</a:t>
            </a:r>
            <a:r>
              <a:rPr lang="de-DE" sz="900" dirty="0">
                <a:latin typeface="Arial" panose="020B0604020202020204" pitchFamily="34" charset="0"/>
                <a:cs typeface="Arial" panose="020B0604020202020204" pitchFamily="34" charset="0"/>
              </a:rPr>
              <a:t>. Empfehlung zur Kontrolle </a:t>
            </a:r>
            <a:r>
              <a:rPr lang="de-DE" sz="900" dirty="0" smtClean="0">
                <a:latin typeface="Arial" panose="020B0604020202020204" pitchFamily="34" charset="0"/>
                <a:cs typeface="Arial" panose="020B0604020202020204" pitchFamily="34" charset="0"/>
              </a:rPr>
              <a:t>bei einer HNO-Ärztin bzw. bei einem </a:t>
            </a:r>
          </a:p>
          <a:p>
            <a:pPr marL="279400">
              <a:lnSpc>
                <a:spcPts val="1200"/>
              </a:lnSpc>
            </a:pPr>
            <a:r>
              <a:rPr lang="de-DE" sz="900" dirty="0">
                <a:latin typeface="Arial" panose="020B0604020202020204" pitchFamily="34" charset="0"/>
                <a:cs typeface="Arial" panose="020B0604020202020204" pitchFamily="34" charset="0"/>
              </a:rPr>
              <a:t>	</a:t>
            </a:r>
            <a:r>
              <a:rPr lang="de-DE" sz="900" dirty="0" smtClean="0">
                <a:latin typeface="Arial" panose="020B0604020202020204" pitchFamily="34" charset="0"/>
                <a:cs typeface="Arial" panose="020B0604020202020204" pitchFamily="34" charset="0"/>
              </a:rPr>
              <a:t>HNO-Arzt</a:t>
            </a:r>
            <a:endParaRPr lang="de-DE" sz="900" dirty="0">
              <a:latin typeface="Arial" panose="020B0604020202020204" pitchFamily="34" charset="0"/>
              <a:cs typeface="Arial" panose="020B0604020202020204" pitchFamily="34" charset="0"/>
            </a:endParaRPr>
          </a:p>
          <a:p>
            <a:pPr marL="804863" lvl="2" indent="-176213">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p:txBody>
      </p:sp>
      <p:sp>
        <p:nvSpPr>
          <p:cNvPr id="67" name="Textfeld 66"/>
          <p:cNvSpPr txBox="1"/>
          <p:nvPr/>
        </p:nvSpPr>
        <p:spPr>
          <a:xfrm>
            <a:off x="187414" y="3560449"/>
            <a:ext cx="4698124" cy="1609671"/>
          </a:xfrm>
          <a:prstGeom prst="rect">
            <a:avLst/>
          </a:prstGeom>
          <a:noFill/>
        </p:spPr>
        <p:txBody>
          <a:bodyPr wrap="square" rtlCol="0">
            <a:spAutoFit/>
          </a:bodyPr>
          <a:lstStyle/>
          <a:p>
            <a:pPr marL="171450" indent="-171450">
              <a:lnSpc>
                <a:spcPts val="1200"/>
              </a:lnSpc>
              <a:buFont typeface="Arial" panose="020B0604020202020204" pitchFamily="34" charset="0"/>
              <a:buChar char="•"/>
            </a:pPr>
            <a:r>
              <a:rPr lang="de-DE" sz="900" dirty="0" smtClean="0">
                <a:latin typeface="Arial" panose="020B0604020202020204" pitchFamily="34" charset="0"/>
                <a:cs typeface="Arial" panose="020B0604020202020204" pitchFamily="34" charset="0"/>
              </a:rPr>
              <a:t>Zur Untersuchung Ihres Kindes erhalten Sie eine schriftliche Einladung und einen Fragebogen.</a:t>
            </a:r>
          </a:p>
          <a:p>
            <a:pPr marL="171450" indent="-171450">
              <a:lnSpc>
                <a:spcPct val="90000"/>
              </a:lnSpc>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de-DE" sz="900" dirty="0" smtClean="0">
                <a:latin typeface="Arial" panose="020B0604020202020204" pitchFamily="34" charset="0"/>
                <a:cs typeface="Arial" panose="020B0604020202020204" pitchFamily="34" charset="0"/>
              </a:rPr>
              <a:t>Die Untersuchung erfolgt im Gesundheitsamt des Kreises Bergstraße in Heppenheim.</a:t>
            </a:r>
          </a:p>
          <a:p>
            <a:pPr marL="171450" indent="-171450">
              <a:lnSpc>
                <a:spcPct val="90000"/>
              </a:lnSpc>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de-DE" sz="900" dirty="0" smtClean="0">
                <a:latin typeface="Arial" panose="020B0604020202020204" pitchFamily="34" charset="0"/>
                <a:cs typeface="Arial" panose="020B0604020202020204" pitchFamily="34" charset="0"/>
              </a:rPr>
              <a:t>Adresse und Anfahrtsplan finden Sie auf der Rückseite des Flyers.</a:t>
            </a:r>
          </a:p>
          <a:p>
            <a:pPr marL="171450" indent="-171450">
              <a:lnSpc>
                <a:spcPct val="90000"/>
              </a:lnSpc>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de-DE" sz="900" dirty="0" smtClean="0">
                <a:latin typeface="Arial" panose="020B0604020202020204" pitchFamily="34" charset="0"/>
                <a:cs typeface="Arial" panose="020B0604020202020204" pitchFamily="34" charset="0"/>
              </a:rPr>
              <a:t>Bitte bringen Sie den Fragebogen ausgefüllt zur Untersuchung mit. </a:t>
            </a:r>
          </a:p>
          <a:p>
            <a:pPr marL="171450" indent="-171450">
              <a:lnSpc>
                <a:spcPts val="1200"/>
              </a:lnSpc>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smtClean="0">
                <a:latin typeface="Arial" panose="020B0604020202020204" pitchFamily="34" charset="0"/>
                <a:cs typeface="Arial" panose="020B0604020202020204" pitchFamily="34" charset="0"/>
              </a:rPr>
              <a:t>Bitte bringen Sie bei Bedarf eine Dolmetscherin bzw. einen Dolmetscher mit.</a:t>
            </a:r>
          </a:p>
          <a:p>
            <a:pPr marL="174625" indent="-174625">
              <a:lnSpc>
                <a:spcPts val="1200"/>
              </a:lnSpc>
            </a:pPr>
            <a:r>
              <a:rPr lang="de-DE" sz="900" dirty="0" smtClean="0">
                <a:latin typeface="Arial" panose="020B0604020202020204" pitchFamily="34" charset="0"/>
                <a:cs typeface="Arial" panose="020B0604020202020204" pitchFamily="34" charset="0"/>
              </a:rPr>
              <a:t>	Kosten können jedoch nicht erstattet werden. </a:t>
            </a:r>
            <a:endParaRPr lang="de-DE" sz="900" dirty="0">
              <a:latin typeface="Arial" panose="020B0604020202020204" pitchFamily="34" charset="0"/>
              <a:cs typeface="Arial" panose="020B0604020202020204" pitchFamily="34" charset="0"/>
            </a:endParaRPr>
          </a:p>
        </p:txBody>
      </p:sp>
      <p:sp>
        <p:nvSpPr>
          <p:cNvPr id="70" name="Textfeld 69"/>
          <p:cNvSpPr txBox="1"/>
          <p:nvPr/>
        </p:nvSpPr>
        <p:spPr>
          <a:xfrm>
            <a:off x="5625170" y="710909"/>
            <a:ext cx="1295547" cy="261610"/>
          </a:xfrm>
          <a:prstGeom prst="rect">
            <a:avLst/>
          </a:prstGeom>
          <a:noFill/>
        </p:spPr>
        <p:txBody>
          <a:bodyPr wrap="none" rtlCol="0">
            <a:spAutoFit/>
          </a:bodyPr>
          <a:lstStyle/>
          <a:p>
            <a:r>
              <a:rPr lang="de-DE" sz="1100" dirty="0">
                <a:latin typeface="Arial" panose="020B0604020202020204" pitchFamily="34" charset="0"/>
                <a:cs typeface="Arial" panose="020B0604020202020204" pitchFamily="34" charset="0"/>
              </a:rPr>
              <a:t>1. Teil, ca. 35 min</a:t>
            </a:r>
          </a:p>
        </p:txBody>
      </p:sp>
      <p:sp>
        <p:nvSpPr>
          <p:cNvPr id="72" name="Rechteck 71"/>
          <p:cNvSpPr/>
          <p:nvPr/>
        </p:nvSpPr>
        <p:spPr>
          <a:xfrm>
            <a:off x="5532808" y="4615473"/>
            <a:ext cx="3041047" cy="599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74" name="Textfeld 73"/>
          <p:cNvSpPr txBox="1"/>
          <p:nvPr/>
        </p:nvSpPr>
        <p:spPr>
          <a:xfrm>
            <a:off x="5618787" y="4410478"/>
            <a:ext cx="4758306" cy="2908489"/>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Durchführung: Ärztin bzw. </a:t>
            </a:r>
            <a:r>
              <a:rPr lang="de-DE" sz="1100" b="1" dirty="0" smtClean="0">
                <a:latin typeface="Arial" panose="020B0604020202020204" pitchFamily="34" charset="0"/>
                <a:cs typeface="Arial" panose="020B0604020202020204" pitchFamily="34" charset="0"/>
              </a:rPr>
              <a:t>Arzt</a:t>
            </a:r>
          </a:p>
          <a:p>
            <a:endParaRPr lang="de-DE" sz="5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Begutachtung des </a:t>
            </a:r>
            <a:r>
              <a:rPr lang="de-DE" sz="900" dirty="0" smtClean="0">
                <a:latin typeface="Arial" panose="020B0604020202020204" pitchFamily="34" charset="0"/>
                <a:cs typeface="Arial" panose="020B0604020202020204" pitchFamily="34" charset="0"/>
              </a:rPr>
              <a:t>Impfpasses bzw. des Impfstatus</a:t>
            </a:r>
          </a:p>
          <a:p>
            <a:pPr marL="171450" indent="-171450">
              <a:buFont typeface="Arial" panose="020B0604020202020204" pitchFamily="34" charset="0"/>
              <a:buChar char="•"/>
            </a:pPr>
            <a:endParaRPr lang="de-DE" sz="5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smtClean="0">
                <a:latin typeface="Arial" panose="020B0604020202020204" pitchFamily="34" charset="0"/>
                <a:cs typeface="Arial" panose="020B0604020202020204" pitchFamily="34" charset="0"/>
              </a:rPr>
              <a:t>Erhebung der schulischen Vorgeschichte </a:t>
            </a:r>
          </a:p>
          <a:p>
            <a:pPr marL="171450" indent="-171450">
              <a:buFont typeface="Arial" panose="020B0604020202020204" pitchFamily="34" charset="0"/>
              <a:buChar char="•"/>
            </a:pPr>
            <a:endParaRPr lang="de-DE" sz="500" dirty="0" smtClean="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a:latin typeface="Arial" panose="020B0604020202020204" pitchFamily="34" charset="0"/>
                <a:cs typeface="Arial" panose="020B0604020202020204" pitchFamily="34" charset="0"/>
              </a:rPr>
              <a:t>Begutachtung </a:t>
            </a:r>
            <a:r>
              <a:rPr lang="de-DE" sz="900" dirty="0">
                <a:latin typeface="Arial" panose="020B0604020202020204" pitchFamily="34" charset="0"/>
                <a:cs typeface="Arial" panose="020B0604020202020204" pitchFamily="34" charset="0"/>
              </a:rPr>
              <a:t>des </a:t>
            </a:r>
            <a:r>
              <a:rPr lang="de-DE" sz="900" dirty="0">
                <a:latin typeface="Arial" panose="020B0604020202020204" pitchFamily="34" charset="0"/>
                <a:cs typeface="Arial" panose="020B0604020202020204" pitchFamily="34" charset="0"/>
              </a:rPr>
              <a:t>Vorsorgeheftes / Untersuchungsheftes, wenn vorhanden, ggf</a:t>
            </a:r>
            <a:r>
              <a:rPr lang="de-DE" sz="900" dirty="0">
                <a:latin typeface="Arial" panose="020B0604020202020204" pitchFamily="34" charset="0"/>
                <a:cs typeface="Arial" panose="020B0604020202020204" pitchFamily="34" charset="0"/>
              </a:rPr>
              <a:t>. </a:t>
            </a:r>
            <a:r>
              <a:rPr lang="de-DE" sz="900" dirty="0">
                <a:latin typeface="Arial" panose="020B0604020202020204" pitchFamily="34" charset="0"/>
                <a:cs typeface="Arial" panose="020B0604020202020204" pitchFamily="34" charset="0"/>
              </a:rPr>
              <a:t>von </a:t>
            </a:r>
            <a:r>
              <a:rPr lang="de-DE" sz="900" dirty="0" smtClean="0">
                <a:latin typeface="Arial" panose="020B0604020202020204" pitchFamily="34" charset="0"/>
                <a:cs typeface="Arial" panose="020B0604020202020204" pitchFamily="34" charset="0"/>
              </a:rPr>
              <a:t>weiteren </a:t>
            </a:r>
            <a:r>
              <a:rPr lang="de-DE" sz="900" dirty="0">
                <a:latin typeface="Arial" panose="020B0604020202020204" pitchFamily="34" charset="0"/>
                <a:cs typeface="Arial" panose="020B0604020202020204" pitchFamily="34" charset="0"/>
              </a:rPr>
              <a:t>(ärztlichen / therapeutischen) Unterlagen</a:t>
            </a:r>
          </a:p>
          <a:p>
            <a:pPr marL="171450" indent="-171450">
              <a:buFont typeface="Arial" panose="020B0604020202020204" pitchFamily="34" charset="0"/>
              <a:buChar char="•"/>
            </a:pPr>
            <a:endParaRPr lang="de-DE" sz="500" dirty="0" smtClean="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smtClean="0">
                <a:latin typeface="Arial" panose="020B0604020202020204" pitchFamily="34" charset="0"/>
                <a:cs typeface="Arial" panose="020B0604020202020204" pitchFamily="34" charset="0"/>
              </a:rPr>
              <a:t>orientierende </a:t>
            </a:r>
            <a:r>
              <a:rPr lang="de-DE" sz="900" dirty="0" smtClean="0">
                <a:latin typeface="Arial" panose="020B0604020202020204" pitchFamily="34" charset="0"/>
                <a:cs typeface="Arial" panose="020B0604020202020204" pitchFamily="34" charset="0"/>
              </a:rPr>
              <a:t>Erhebung des Entwicklungsstandes, insbesondere in Bezug auf die schulischen Fähigkeiten</a:t>
            </a:r>
            <a:endParaRPr lang="de-DE" sz="900" dirty="0">
              <a:latin typeface="Arial" panose="020B0604020202020204" pitchFamily="34" charset="0"/>
              <a:cs typeface="Arial" panose="020B0604020202020204" pitchFamily="34" charset="0"/>
            </a:endParaRPr>
          </a:p>
          <a:p>
            <a:pPr lvl="1"/>
            <a:endParaRPr lang="de-DE" sz="500" dirty="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smtClean="0">
                <a:latin typeface="Arial" panose="020B0604020202020204" pitchFamily="34" charset="0"/>
                <a:cs typeface="Arial" panose="020B0604020202020204" pitchFamily="34" charset="0"/>
              </a:rPr>
              <a:t>körperliche </a:t>
            </a:r>
            <a:r>
              <a:rPr lang="de-DE" sz="900" dirty="0">
                <a:latin typeface="Arial" panose="020B0604020202020204" pitchFamily="34" charset="0"/>
                <a:cs typeface="Arial" panose="020B0604020202020204" pitchFamily="34" charset="0"/>
              </a:rPr>
              <a:t>Untersuchung </a:t>
            </a:r>
            <a:r>
              <a:rPr lang="de-DE" sz="900" dirty="0" smtClean="0">
                <a:latin typeface="Arial" panose="020B0604020202020204" pitchFamily="34" charset="0"/>
                <a:cs typeface="Arial" panose="020B0604020202020204" pitchFamily="34" charset="0"/>
              </a:rPr>
              <a:t>(u. a.):</a:t>
            </a:r>
            <a:endParaRPr lang="de-DE" sz="900" dirty="0">
              <a:latin typeface="Arial" panose="020B0604020202020204" pitchFamily="34" charset="0"/>
              <a:cs typeface="Arial" panose="020B0604020202020204" pitchFamily="34" charset="0"/>
            </a:endParaRPr>
          </a:p>
          <a:p>
            <a:pPr marL="452438" lvl="1" indent="-171450">
              <a:lnSpc>
                <a:spcPts val="1200"/>
              </a:lnSpc>
              <a:buFont typeface="Courier New" panose="02070309020205020404" pitchFamily="49" charset="0"/>
              <a:buChar char="o"/>
            </a:pPr>
            <a:r>
              <a:rPr lang="de-DE" sz="900" dirty="0">
                <a:latin typeface="Arial" panose="020B0604020202020204" pitchFamily="34" charset="0"/>
                <a:cs typeface="Arial" panose="020B0604020202020204" pitchFamily="34" charset="0"/>
              </a:rPr>
              <a:t>Kind </a:t>
            </a:r>
            <a:r>
              <a:rPr lang="de-DE" sz="900" dirty="0" smtClean="0">
                <a:latin typeface="Arial" panose="020B0604020202020204" pitchFamily="34" charset="0"/>
                <a:cs typeface="Arial" panose="020B0604020202020204" pitchFamily="34" charset="0"/>
              </a:rPr>
              <a:t>/ Jugendliche bzw. Jugendlicher entkleidet </a:t>
            </a:r>
            <a:r>
              <a:rPr lang="de-DE" sz="900" dirty="0">
                <a:latin typeface="Arial" panose="020B0604020202020204" pitchFamily="34" charset="0"/>
                <a:cs typeface="Arial" panose="020B0604020202020204" pitchFamily="34" charset="0"/>
              </a:rPr>
              <a:t>sich </a:t>
            </a:r>
            <a:r>
              <a:rPr lang="de-DE" sz="900" dirty="0" smtClean="0">
                <a:latin typeface="Arial" panose="020B0604020202020204" pitchFamily="34" charset="0"/>
                <a:cs typeface="Arial" panose="020B0604020202020204" pitchFamily="34" charset="0"/>
              </a:rPr>
              <a:t>selbstständig </a:t>
            </a:r>
            <a:r>
              <a:rPr lang="de-DE" sz="900" dirty="0">
                <a:latin typeface="Arial" panose="020B0604020202020204" pitchFamily="34" charset="0"/>
                <a:cs typeface="Arial" panose="020B0604020202020204" pitchFamily="34" charset="0"/>
              </a:rPr>
              <a:t>bis auf die </a:t>
            </a:r>
            <a:r>
              <a:rPr lang="de-DE" sz="900" dirty="0" smtClean="0">
                <a:latin typeface="Arial" panose="020B0604020202020204" pitchFamily="34" charset="0"/>
                <a:cs typeface="Arial" panose="020B0604020202020204" pitchFamily="34" charset="0"/>
              </a:rPr>
              <a:t>Unterhose, ggf. Unterwäsche</a:t>
            </a:r>
          </a:p>
          <a:p>
            <a:pPr marL="452438" lvl="1" indent="-171450">
              <a:lnSpc>
                <a:spcPts val="1200"/>
              </a:lnSpc>
              <a:buFont typeface="Courier New" panose="02070309020205020404" pitchFamily="49" charset="0"/>
              <a:buChar char="o"/>
            </a:pPr>
            <a:r>
              <a:rPr lang="de-DE" sz="900" dirty="0" smtClean="0">
                <a:latin typeface="Arial" panose="020B0604020202020204" pitchFamily="34" charset="0"/>
                <a:cs typeface="Arial" panose="020B0604020202020204" pitchFamily="34" charset="0"/>
              </a:rPr>
              <a:t>Messung </a:t>
            </a:r>
            <a:r>
              <a:rPr lang="de-DE" sz="900" dirty="0">
                <a:latin typeface="Arial" panose="020B0604020202020204" pitchFamily="34" charset="0"/>
                <a:cs typeface="Arial" panose="020B0604020202020204" pitchFamily="34" charset="0"/>
              </a:rPr>
              <a:t>von Blutdruck- und </a:t>
            </a:r>
            <a:r>
              <a:rPr lang="de-DE" sz="900" dirty="0" smtClean="0">
                <a:latin typeface="Arial" panose="020B0604020202020204" pitchFamily="34" charset="0"/>
                <a:cs typeface="Arial" panose="020B0604020202020204" pitchFamily="34" charset="0"/>
              </a:rPr>
              <a:t>Herzfrequenz</a:t>
            </a:r>
          </a:p>
          <a:p>
            <a:pPr marL="452438" lvl="1" indent="-171450">
              <a:lnSpc>
                <a:spcPts val="1200"/>
              </a:lnSpc>
              <a:buFont typeface="Courier New" panose="02070309020205020404" pitchFamily="49" charset="0"/>
              <a:buChar char="o"/>
            </a:pPr>
            <a:r>
              <a:rPr lang="de-DE" sz="900" dirty="0" smtClean="0">
                <a:latin typeface="Arial" panose="020B0604020202020204" pitchFamily="34" charset="0"/>
                <a:cs typeface="Arial" panose="020B0604020202020204" pitchFamily="34" charset="0"/>
              </a:rPr>
              <a:t>Ermittlung </a:t>
            </a:r>
            <a:r>
              <a:rPr lang="de-DE" sz="900" dirty="0">
                <a:latin typeface="Arial" panose="020B0604020202020204" pitchFamily="34" charset="0"/>
                <a:cs typeface="Arial" panose="020B0604020202020204" pitchFamily="34" charset="0"/>
              </a:rPr>
              <a:t>von Körpergröße und </a:t>
            </a:r>
            <a:r>
              <a:rPr lang="de-DE" sz="900" dirty="0" smtClean="0">
                <a:latin typeface="Arial" panose="020B0604020202020204" pitchFamily="34" charset="0"/>
                <a:cs typeface="Arial" panose="020B0604020202020204" pitchFamily="34" charset="0"/>
              </a:rPr>
              <a:t>Körpergewicht</a:t>
            </a:r>
          </a:p>
          <a:p>
            <a:pPr marL="452438" lvl="1" indent="-171450">
              <a:lnSpc>
                <a:spcPts val="1200"/>
              </a:lnSpc>
              <a:buFont typeface="Courier New" panose="02070309020205020404" pitchFamily="49" charset="0"/>
              <a:buChar char="o"/>
            </a:pPr>
            <a:r>
              <a:rPr lang="de-DE" sz="900" dirty="0" smtClean="0">
                <a:latin typeface="Arial" panose="020B0604020202020204" pitchFamily="34" charset="0"/>
                <a:cs typeface="Arial" panose="020B0604020202020204" pitchFamily="34" charset="0"/>
              </a:rPr>
              <a:t>Abhören </a:t>
            </a:r>
            <a:r>
              <a:rPr lang="de-DE" sz="900" dirty="0">
                <a:latin typeface="Arial" panose="020B0604020202020204" pitchFamily="34" charset="0"/>
                <a:cs typeface="Arial" panose="020B0604020202020204" pitchFamily="34" charset="0"/>
              </a:rPr>
              <a:t>von Herz und </a:t>
            </a:r>
            <a:r>
              <a:rPr lang="de-DE" sz="900" dirty="0" smtClean="0">
                <a:latin typeface="Arial" panose="020B0604020202020204" pitchFamily="34" charset="0"/>
                <a:cs typeface="Arial" panose="020B0604020202020204" pitchFamily="34" charset="0"/>
              </a:rPr>
              <a:t>Lunge</a:t>
            </a:r>
          </a:p>
          <a:p>
            <a:pPr marL="452438" lvl="1" indent="-171450">
              <a:lnSpc>
                <a:spcPts val="1200"/>
              </a:lnSpc>
              <a:buFont typeface="Courier New" panose="02070309020205020404" pitchFamily="49" charset="0"/>
              <a:buChar char="o"/>
            </a:pPr>
            <a:r>
              <a:rPr lang="de-DE" sz="900" dirty="0" smtClean="0">
                <a:latin typeface="Arial" panose="020B0604020202020204" pitchFamily="34" charset="0"/>
                <a:cs typeface="Arial" panose="020B0604020202020204" pitchFamily="34" charset="0"/>
              </a:rPr>
              <a:t>Untersuchung HNO-Bereich</a:t>
            </a:r>
            <a:endParaRPr lang="de-DE" sz="900" dirty="0">
              <a:latin typeface="Arial" panose="020B0604020202020204" pitchFamily="34" charset="0"/>
              <a:cs typeface="Arial" panose="020B0604020202020204" pitchFamily="34" charset="0"/>
            </a:endParaRPr>
          </a:p>
          <a:p>
            <a:pPr marL="452438" lvl="1" indent="-171450">
              <a:lnSpc>
                <a:spcPts val="1200"/>
              </a:lnSpc>
              <a:buFont typeface="Courier New" panose="02070309020205020404" pitchFamily="49" charset="0"/>
              <a:buChar char="o"/>
            </a:pPr>
            <a:r>
              <a:rPr lang="de-DE" sz="900" dirty="0" smtClean="0">
                <a:latin typeface="Arial" panose="020B0604020202020204" pitchFamily="34" charset="0"/>
                <a:cs typeface="Arial" panose="020B0604020202020204" pitchFamily="34" charset="0"/>
              </a:rPr>
              <a:t>Überprüfung </a:t>
            </a:r>
            <a:r>
              <a:rPr lang="de-DE" sz="900" dirty="0">
                <a:latin typeface="Arial" panose="020B0604020202020204" pitchFamily="34" charset="0"/>
                <a:cs typeface="Arial" panose="020B0604020202020204" pitchFamily="34" charset="0"/>
              </a:rPr>
              <a:t>von Bewegung und Grobmotorik</a:t>
            </a:r>
          </a:p>
          <a:p>
            <a:endParaRPr lang="de-DE" sz="900" dirty="0">
              <a:latin typeface="Arial" panose="020B0604020202020204" pitchFamily="34" charset="0"/>
              <a:cs typeface="Arial" panose="020B0604020202020204" pitchFamily="34" charset="0"/>
            </a:endParaRPr>
          </a:p>
        </p:txBody>
      </p:sp>
      <p:sp>
        <p:nvSpPr>
          <p:cNvPr id="89" name="Textfeld 88"/>
          <p:cNvSpPr txBox="1"/>
          <p:nvPr/>
        </p:nvSpPr>
        <p:spPr>
          <a:xfrm>
            <a:off x="182831" y="5998520"/>
            <a:ext cx="4824233" cy="1138773"/>
          </a:xfrm>
          <a:prstGeom prst="rect">
            <a:avLst/>
          </a:prstGeom>
          <a:noFill/>
        </p:spPr>
        <p:txBody>
          <a:bodyPr wrap="square" rtlCol="0">
            <a:spAutoFit/>
          </a:bodyPr>
          <a:lstStyle/>
          <a:p>
            <a:pPr marL="171450" indent="-171450">
              <a:buFont typeface="Arial" panose="020B0604020202020204" pitchFamily="34" charset="0"/>
              <a:buChar char="•"/>
            </a:pPr>
            <a:r>
              <a:rPr lang="de-DE" altLang="de-DE" sz="900" dirty="0" smtClean="0">
                <a:latin typeface="Arial" panose="020B0604020202020204" pitchFamily="34" charset="0"/>
                <a:cs typeface="Arial" panose="020B0604020202020204" pitchFamily="34" charset="0"/>
              </a:rPr>
              <a:t>Prüfung des Gesundheitszustandes und der allgemeinen Schulfähigkeit</a:t>
            </a:r>
          </a:p>
          <a:p>
            <a:pPr marL="171450" indent="-171450">
              <a:buFont typeface="Arial" panose="020B0604020202020204" pitchFamily="34" charset="0"/>
              <a:buChar char="•"/>
            </a:pPr>
            <a:endParaRPr lang="de-DE" altLang="de-DE" sz="900" dirty="0" smtClean="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altLang="de-DE" sz="900" dirty="0" smtClean="0">
                <a:latin typeface="Arial" panose="020B0604020202020204" pitchFamily="34" charset="0"/>
                <a:cs typeface="Arial" panose="020B0604020202020204" pitchFamily="34" charset="0"/>
              </a:rPr>
              <a:t>Prüfung der vorhandenen Impfunterlagen und des Impfstatus, mit besonderem Bezug zur vorgeschriebenen Masernschutzimpfung bei Besuch einer schulischen Einrichtung</a:t>
            </a:r>
          </a:p>
          <a:p>
            <a:pPr>
              <a:lnSpc>
                <a:spcPts val="1200"/>
              </a:lnSpc>
            </a:pPr>
            <a:endParaRPr lang="de-DE" sz="900" dirty="0">
              <a:latin typeface="Arial" panose="020B0604020202020204" pitchFamily="34" charset="0"/>
              <a:cs typeface="Arial" panose="020B0604020202020204" pitchFamily="34" charset="0"/>
            </a:endParaRPr>
          </a:p>
          <a:p>
            <a:pPr marL="171450" indent="-171450">
              <a:lnSpc>
                <a:spcPts val="1200"/>
              </a:lnSpc>
              <a:buFont typeface="Arial" panose="020B0604020202020204" pitchFamily="34" charset="0"/>
              <a:buChar char="•"/>
            </a:pPr>
            <a:r>
              <a:rPr lang="de-DE" sz="900" dirty="0" smtClean="0">
                <a:latin typeface="Arial" panose="020B0604020202020204" pitchFamily="34" charset="0"/>
                <a:cs typeface="Arial" panose="020B0604020202020204" pitchFamily="34" charset="0"/>
              </a:rPr>
              <a:t>Erhebung von bereits vorliegenden (schulischen) Kenntnissen (z.B. in Bezug auf die Deutsche Sprache, Rechnen, Lesen etc.)</a:t>
            </a:r>
            <a:endParaRPr lang="de-DE" sz="900"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a:stretch>
            <a:fillRect/>
          </a:stretch>
        </p:blipFill>
        <p:spPr>
          <a:xfrm>
            <a:off x="8967912" y="880462"/>
            <a:ext cx="1517759" cy="1012346"/>
          </a:xfrm>
          <a:prstGeom prst="rect">
            <a:avLst/>
          </a:prstGeom>
          <a:ln>
            <a:solidFill>
              <a:schemeClr val="tx1"/>
            </a:solidFill>
          </a:ln>
        </p:spPr>
      </p:pic>
      <p:pic>
        <p:nvPicPr>
          <p:cNvPr id="1028" name="Picture 4" descr="Audiologist doing impedance audiometry or diagnosis of hearing impairment. An beautiful teenage girl getting an auditory test at a hearing clinic. Healthcare and medicine conce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4203" y="3809767"/>
            <a:ext cx="1719118" cy="11266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hteck 6"/>
          <p:cNvSpPr/>
          <p:nvPr/>
        </p:nvSpPr>
        <p:spPr>
          <a:xfrm>
            <a:off x="5628412" y="4136571"/>
            <a:ext cx="1295547" cy="261610"/>
          </a:xfrm>
          <a:prstGeom prst="rect">
            <a:avLst/>
          </a:prstGeom>
        </p:spPr>
        <p:txBody>
          <a:bodyPr wrap="none">
            <a:spAutoFit/>
          </a:bodyPr>
          <a:lstStyle/>
          <a:p>
            <a:r>
              <a:rPr lang="de-DE" sz="1100" dirty="0">
                <a:latin typeface="Arial" panose="020B0604020202020204" pitchFamily="34" charset="0"/>
                <a:cs typeface="Arial" panose="020B0604020202020204" pitchFamily="34" charset="0"/>
              </a:rPr>
              <a:t>2. Teil, ca. 35 min</a:t>
            </a:r>
          </a:p>
        </p:txBody>
      </p:sp>
      <p:sp>
        <p:nvSpPr>
          <p:cNvPr id="8" name="Rechteck 7"/>
          <p:cNvSpPr/>
          <p:nvPr/>
        </p:nvSpPr>
        <p:spPr>
          <a:xfrm>
            <a:off x="197459" y="213946"/>
            <a:ext cx="5196615" cy="369332"/>
          </a:xfrm>
          <a:prstGeom prst="rect">
            <a:avLst/>
          </a:prstGeom>
        </p:spPr>
        <p:txBody>
          <a:bodyPr wrap="none">
            <a:spAutoFit/>
          </a:bodyPr>
          <a:lstStyle/>
          <a:p>
            <a:r>
              <a:rPr lang="de-DE" dirty="0">
                <a:latin typeface="Segoe UI Semibold" panose="020B0702040204020203" pitchFamily="34" charset="0"/>
                <a:cs typeface="Segoe UI Semibold" panose="020B0702040204020203" pitchFamily="34" charset="0"/>
              </a:rPr>
              <a:t>Warum erfolgen Einschulungsuntersuchungen? </a:t>
            </a:r>
          </a:p>
        </p:txBody>
      </p:sp>
      <p:sp>
        <p:nvSpPr>
          <p:cNvPr id="28" name="Richtungspfeil 1">
            <a:extLst>
              <a:ext uri="{FF2B5EF4-FFF2-40B4-BE49-F238E27FC236}">
                <a16:creationId xmlns:a16="http://schemas.microsoft.com/office/drawing/2014/main" id="{E0B005DD-D0A5-49DF-A830-89BB3909BB28}"/>
              </a:ext>
            </a:extLst>
          </p:cNvPr>
          <p:cNvSpPr/>
          <p:nvPr/>
        </p:nvSpPr>
        <p:spPr>
          <a:xfrm rot="10800000" flipH="1">
            <a:off x="-595" y="3070213"/>
            <a:ext cx="4733051" cy="313205"/>
          </a:xfrm>
          <a:prstGeom prst="homePlate">
            <a:avLst/>
          </a:prstGeom>
          <a:gradFill flip="none" rotWithShape="1">
            <a:gsLst>
              <a:gs pos="95000">
                <a:schemeClr val="tx2">
                  <a:lumMod val="20000"/>
                  <a:lumOff val="80000"/>
                </a:schemeClr>
              </a:gs>
              <a:gs pos="32000">
                <a:schemeClr val="accent1">
                  <a:lumMod val="20000"/>
                  <a:lumOff val="80000"/>
                </a:schemeClr>
              </a:gs>
              <a:gs pos="0">
                <a:srgbClr val="99CC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a:p>
        </p:txBody>
      </p:sp>
      <p:sp>
        <p:nvSpPr>
          <p:cNvPr id="6" name="Textfeld 5">
            <a:extLst>
              <a:ext uri="{FF2B5EF4-FFF2-40B4-BE49-F238E27FC236}">
                <a16:creationId xmlns:a16="http://schemas.microsoft.com/office/drawing/2014/main" id="{65E7BF76-7570-4CD7-9ADB-CA1681CB32D2}"/>
              </a:ext>
            </a:extLst>
          </p:cNvPr>
          <p:cNvSpPr txBox="1"/>
          <p:nvPr/>
        </p:nvSpPr>
        <p:spPr>
          <a:xfrm flipH="1">
            <a:off x="200015" y="3038965"/>
            <a:ext cx="3775548" cy="369332"/>
          </a:xfrm>
          <a:prstGeom prst="rect">
            <a:avLst/>
          </a:prstGeom>
          <a:noFill/>
        </p:spPr>
        <p:txBody>
          <a:bodyPr wrap="square" rtlCol="0">
            <a:spAutoFit/>
          </a:bodyPr>
          <a:lstStyle/>
          <a:p>
            <a:r>
              <a:rPr lang="de-DE" dirty="0" smtClean="0">
                <a:latin typeface="Segoe UI Semibold" panose="020B0702040204020203" pitchFamily="34" charset="0"/>
                <a:cs typeface="Segoe UI Semibold" panose="020B0702040204020203" pitchFamily="34" charset="0"/>
              </a:rPr>
              <a:t>Termin</a:t>
            </a:r>
            <a:endParaRPr lang="de-DE" dirty="0">
              <a:latin typeface="Segoe UI Semibold" panose="020B0702040204020203" pitchFamily="34" charset="0"/>
              <a:cs typeface="Segoe UI Semibold" panose="020B0702040204020203" pitchFamily="34" charset="0"/>
            </a:endParaRPr>
          </a:p>
        </p:txBody>
      </p:sp>
      <p:sp>
        <p:nvSpPr>
          <p:cNvPr id="32" name="Richtungspfeil 1">
            <a:extLst>
              <a:ext uri="{FF2B5EF4-FFF2-40B4-BE49-F238E27FC236}">
                <a16:creationId xmlns:a16="http://schemas.microsoft.com/office/drawing/2014/main" id="{6077F1D1-96DA-4DD8-B13F-5059967D2903}"/>
              </a:ext>
            </a:extLst>
          </p:cNvPr>
          <p:cNvSpPr/>
          <p:nvPr/>
        </p:nvSpPr>
        <p:spPr>
          <a:xfrm rot="10800000" flipH="1">
            <a:off x="2705" y="5514064"/>
            <a:ext cx="4733049" cy="313205"/>
          </a:xfrm>
          <a:prstGeom prst="homePlate">
            <a:avLst/>
          </a:prstGeom>
          <a:gradFill flip="none" rotWithShape="1">
            <a:gsLst>
              <a:gs pos="95000">
                <a:schemeClr val="tx2">
                  <a:lumMod val="20000"/>
                  <a:lumOff val="80000"/>
                </a:schemeClr>
              </a:gs>
              <a:gs pos="32000">
                <a:schemeClr val="accent1">
                  <a:lumMod val="20000"/>
                  <a:lumOff val="80000"/>
                </a:schemeClr>
              </a:gs>
              <a:gs pos="0">
                <a:srgbClr val="99CC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dirty="0"/>
          </a:p>
        </p:txBody>
      </p:sp>
      <p:sp>
        <p:nvSpPr>
          <p:cNvPr id="10" name="Textfeld 9">
            <a:extLst>
              <a:ext uri="{FF2B5EF4-FFF2-40B4-BE49-F238E27FC236}">
                <a16:creationId xmlns:a16="http://schemas.microsoft.com/office/drawing/2014/main" id="{304D9747-1B4F-46BE-814A-72AB43CA2334}"/>
              </a:ext>
            </a:extLst>
          </p:cNvPr>
          <p:cNvSpPr txBox="1"/>
          <p:nvPr/>
        </p:nvSpPr>
        <p:spPr>
          <a:xfrm>
            <a:off x="212372" y="5477987"/>
            <a:ext cx="3700408" cy="369332"/>
          </a:xfrm>
          <a:prstGeom prst="rect">
            <a:avLst/>
          </a:prstGeom>
          <a:noFill/>
        </p:spPr>
        <p:txBody>
          <a:bodyPr wrap="square" rtlCol="0">
            <a:spAutoFit/>
          </a:bodyPr>
          <a:lstStyle/>
          <a:p>
            <a:r>
              <a:rPr lang="de-DE" dirty="0" smtClean="0">
                <a:latin typeface="Segoe UI Semibold" panose="020B0702040204020203" pitchFamily="34" charset="0"/>
                <a:cs typeface="Segoe UI Semibold" panose="020B0702040204020203" pitchFamily="34" charset="0"/>
              </a:rPr>
              <a:t>Ziele der Untersuchung</a:t>
            </a:r>
            <a:endParaRPr lang="de-DE" dirty="0">
              <a:latin typeface="Segoe UI Semibold" panose="020B0702040204020203" pitchFamily="34" charset="0"/>
              <a:cs typeface="Segoe UI Semibold" panose="020B0702040204020203" pitchFamily="34" charset="0"/>
            </a:endParaRPr>
          </a:p>
        </p:txBody>
      </p:sp>
      <p:sp>
        <p:nvSpPr>
          <p:cNvPr id="39" name="Richtungspfeil 1">
            <a:extLst>
              <a:ext uri="{FF2B5EF4-FFF2-40B4-BE49-F238E27FC236}">
                <a16:creationId xmlns:a16="http://schemas.microsoft.com/office/drawing/2014/main" id="{FEE31FEE-3947-417C-A4DE-69372D9789D2}"/>
              </a:ext>
            </a:extLst>
          </p:cNvPr>
          <p:cNvSpPr/>
          <p:nvPr/>
        </p:nvSpPr>
        <p:spPr>
          <a:xfrm rot="10800000" flipH="1">
            <a:off x="5519196" y="230265"/>
            <a:ext cx="4733051" cy="313205"/>
          </a:xfrm>
          <a:prstGeom prst="homePlate">
            <a:avLst/>
          </a:prstGeom>
          <a:gradFill flip="none" rotWithShape="1">
            <a:gsLst>
              <a:gs pos="95000">
                <a:schemeClr val="tx2">
                  <a:lumMod val="20000"/>
                  <a:lumOff val="80000"/>
                </a:schemeClr>
              </a:gs>
              <a:gs pos="32000">
                <a:schemeClr val="accent1">
                  <a:lumMod val="20000"/>
                  <a:lumOff val="80000"/>
                </a:schemeClr>
              </a:gs>
              <a:gs pos="0">
                <a:srgbClr val="99CC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a:p>
        </p:txBody>
      </p:sp>
      <p:sp>
        <p:nvSpPr>
          <p:cNvPr id="40" name="Textfeld 39">
            <a:extLst>
              <a:ext uri="{FF2B5EF4-FFF2-40B4-BE49-F238E27FC236}">
                <a16:creationId xmlns:a16="http://schemas.microsoft.com/office/drawing/2014/main" id="{6D4FEC07-9686-4E51-8907-A3D2DC9C4714}"/>
              </a:ext>
            </a:extLst>
          </p:cNvPr>
          <p:cNvSpPr txBox="1"/>
          <p:nvPr/>
        </p:nvSpPr>
        <p:spPr>
          <a:xfrm flipH="1">
            <a:off x="5528225" y="203701"/>
            <a:ext cx="4196219" cy="369332"/>
          </a:xfrm>
          <a:prstGeom prst="rect">
            <a:avLst/>
          </a:prstGeom>
          <a:noFill/>
        </p:spPr>
        <p:txBody>
          <a:bodyPr wrap="square" rtlCol="0">
            <a:spAutoFit/>
          </a:bodyPr>
          <a:lstStyle/>
          <a:p>
            <a:r>
              <a:rPr lang="de-DE" dirty="0" smtClean="0">
                <a:latin typeface="Segoe UI Semibold" panose="020B0702040204020203" pitchFamily="34" charset="0"/>
                <a:cs typeface="Segoe UI Semibold" panose="020B0702040204020203" pitchFamily="34" charset="0"/>
              </a:rPr>
              <a:t>Ablauf der Untersuchung</a:t>
            </a:r>
            <a:endParaRPr lang="de-DE"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517470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635</Words>
  <Application>Microsoft Office PowerPoint</Application>
  <PresentationFormat>Benutzerdefiniert</PresentationFormat>
  <Paragraphs>89</Paragraphs>
  <Slides>2</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Arial</vt:lpstr>
      <vt:lpstr>Calibri</vt:lpstr>
      <vt:lpstr>Calibri Light</vt:lpstr>
      <vt:lpstr>Courier New</vt:lpstr>
      <vt:lpstr>Segoe UI Semibold</vt:lpstr>
      <vt:lpstr>Office</vt:lpstr>
      <vt:lpstr>PowerPoint-Präsentation</vt:lpstr>
      <vt:lpstr>PowerPoint-Präsentation</vt:lpstr>
    </vt:vector>
  </TitlesOfParts>
  <Company>Kreis Bergstrasse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Riebel, Dennis</dc:creator>
  <cp:lastModifiedBy>Riebel, Dennis</cp:lastModifiedBy>
  <cp:revision>212</cp:revision>
  <cp:lastPrinted>2024-06-21T12:36:55Z</cp:lastPrinted>
  <dcterms:created xsi:type="dcterms:W3CDTF">2020-02-28T10:43:10Z</dcterms:created>
  <dcterms:modified xsi:type="dcterms:W3CDTF">2025-08-28T13:17:52Z</dcterms:modified>
</cp:coreProperties>
</file>