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0872788" cy="777557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136" userDrawn="1">
          <p15:clr>
            <a:srgbClr val="A4A3A4"/>
          </p15:clr>
        </p15:guide>
        <p15:guide id="3" pos="6781" userDrawn="1">
          <p15:clr>
            <a:srgbClr val="A4A3A4"/>
          </p15:clr>
        </p15:guide>
        <p15:guide id="4" pos="3425" userDrawn="1">
          <p15:clr>
            <a:srgbClr val="A4A3A4"/>
          </p15:clr>
        </p15:guide>
        <p15:guide id="5" orient="horz" pos="4762" userDrawn="1">
          <p15:clr>
            <a:srgbClr val="A4A3A4"/>
          </p15:clr>
        </p15:guide>
        <p15:guide id="6" orient="horz" pos="68" userDrawn="1">
          <p15:clr>
            <a:srgbClr val="A4A3A4"/>
          </p15:clr>
        </p15:guide>
        <p15:guide id="7" orient="horz" pos="4830" userDrawn="1">
          <p15:clr>
            <a:srgbClr val="A4A3A4"/>
          </p15:clr>
        </p15:guide>
        <p15:guide id="8" orient="horz" pos="136" userDrawn="1">
          <p15:clr>
            <a:srgbClr val="A4A3A4"/>
          </p15:clr>
        </p15:guide>
        <p15:guide id="9" pos="68" userDrawn="1">
          <p15:clr>
            <a:srgbClr val="A4A3A4"/>
          </p15:clr>
        </p15:guide>
        <p15:guide id="10" pos="67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9DC3"/>
    <a:srgbClr val="EEE1F3"/>
    <a:srgbClr val="DEC6E8"/>
    <a:srgbClr val="9781AF"/>
    <a:srgbClr val="F9EE69"/>
    <a:srgbClr val="FFFC60"/>
    <a:srgbClr val="FFF915"/>
    <a:srgbClr val="FFFDB3"/>
    <a:srgbClr val="FFFEDD"/>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71" d="100"/>
          <a:sy n="71" d="100"/>
        </p:scale>
        <p:origin x="1214" y="58"/>
      </p:cViewPr>
      <p:guideLst>
        <p:guide orient="horz" pos="2472"/>
        <p:guide pos="136"/>
        <p:guide pos="6781"/>
        <p:guide pos="3425"/>
        <p:guide orient="horz" pos="4762"/>
        <p:guide orient="horz" pos="68"/>
        <p:guide orient="horz" pos="4830"/>
        <p:guide orient="horz" pos="136"/>
        <p:guide pos="68"/>
        <p:guide pos="67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15459" y="1272531"/>
            <a:ext cx="9241870" cy="2707052"/>
          </a:xfrm>
        </p:spPr>
        <p:txBody>
          <a:bodyPr anchor="b"/>
          <a:lstStyle>
            <a:lvl1pPr algn="ctr">
              <a:defRPr sz="6803"/>
            </a:lvl1pPr>
          </a:lstStyle>
          <a:p>
            <a:r>
              <a:rPr lang="de-DE"/>
              <a:t>Titelmasterformat durch Klicken bearbeiten</a:t>
            </a:r>
            <a:endParaRPr lang="en-US" dirty="0"/>
          </a:p>
        </p:txBody>
      </p:sp>
      <p:sp>
        <p:nvSpPr>
          <p:cNvPr id="3" name="Subtitle 2"/>
          <p:cNvSpPr>
            <a:spLocks noGrp="1"/>
          </p:cNvSpPr>
          <p:nvPr>
            <p:ph type="subTitle" idx="1"/>
          </p:nvPr>
        </p:nvSpPr>
        <p:spPr>
          <a:xfrm>
            <a:off x="1359099" y="4083977"/>
            <a:ext cx="8154591"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9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47324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839" y="413978"/>
            <a:ext cx="2344445" cy="658944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47505" y="413978"/>
            <a:ext cx="6897425" cy="658944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9415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41862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1842" y="1938496"/>
            <a:ext cx="9377780" cy="3234423"/>
          </a:xfrm>
        </p:spPr>
        <p:txBody>
          <a:bodyPr anchor="b"/>
          <a:lstStyle>
            <a:lvl1pPr>
              <a:defRPr sz="6803"/>
            </a:lvl1pPr>
          </a:lstStyle>
          <a:p>
            <a:r>
              <a:rPr lang="de-DE"/>
              <a:t>Titelmasterformat durch Klicken bearbeiten</a:t>
            </a:r>
            <a:endParaRPr lang="en-US" dirty="0"/>
          </a:p>
        </p:txBody>
      </p:sp>
      <p:sp>
        <p:nvSpPr>
          <p:cNvPr id="3" name="Text Placeholder 2"/>
          <p:cNvSpPr>
            <a:spLocks noGrp="1"/>
          </p:cNvSpPr>
          <p:nvPr>
            <p:ph type="body" idx="1"/>
          </p:nvPr>
        </p:nvSpPr>
        <p:spPr>
          <a:xfrm>
            <a:off x="741842" y="5203518"/>
            <a:ext cx="9377780"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2243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47504"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04349"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9531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8920" y="413979"/>
            <a:ext cx="9377780" cy="150291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48922" y="1906097"/>
            <a:ext cx="4599698"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4" name="Content Placeholder 3"/>
          <p:cNvSpPr>
            <a:spLocks noGrp="1"/>
          </p:cNvSpPr>
          <p:nvPr>
            <p:ph sz="half" idx="2"/>
          </p:nvPr>
        </p:nvSpPr>
        <p:spPr>
          <a:xfrm>
            <a:off x="748922" y="2840245"/>
            <a:ext cx="4599698"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04350" y="1906097"/>
            <a:ext cx="4622351"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6" name="Content Placeholder 5"/>
          <p:cNvSpPr>
            <a:spLocks noGrp="1"/>
          </p:cNvSpPr>
          <p:nvPr>
            <p:ph sz="quarter" idx="4"/>
          </p:nvPr>
        </p:nvSpPr>
        <p:spPr>
          <a:xfrm>
            <a:off x="5504350" y="2840245"/>
            <a:ext cx="4622351"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D7EC0CA-41EC-4E61-B837-1F3EA3F49458}" type="datetimeFigureOut">
              <a:rPr lang="de-DE" smtClean="0"/>
              <a:t>23.06.2026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909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D7EC0CA-41EC-4E61-B837-1F3EA3F49458}" type="datetimeFigureOut">
              <a:rPr lang="de-DE" smtClean="0"/>
              <a:t>23.06.2026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49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EC0CA-41EC-4E61-B837-1F3EA3F49458}" type="datetimeFigureOut">
              <a:rPr lang="de-DE" smtClean="0"/>
              <a:t>23.06.2026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97293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Content Placeholder 2"/>
          <p:cNvSpPr>
            <a:spLocks noGrp="1"/>
          </p:cNvSpPr>
          <p:nvPr>
            <p:ph idx="1"/>
          </p:nvPr>
        </p:nvSpPr>
        <p:spPr>
          <a:xfrm>
            <a:off x="4622351" y="1119540"/>
            <a:ext cx="5504349"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37753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22351" y="1119540"/>
            <a:ext cx="5504349"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de-DE"/>
              <a:t>Bild durch Klicken auf Symbol hinzufügen</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60753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504" y="413979"/>
            <a:ext cx="9377780" cy="150291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47504" y="2069887"/>
            <a:ext cx="9377780" cy="4933531"/>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7504" y="7206808"/>
            <a:ext cx="2446377"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CD7EC0CA-41EC-4E61-B837-1F3EA3F49458}" type="datetimeFigureOut">
              <a:rPr lang="de-DE" smtClean="0"/>
              <a:t>23.06.2026</a:t>
            </a:fld>
            <a:endParaRPr lang="de-DE"/>
          </a:p>
        </p:txBody>
      </p:sp>
      <p:sp>
        <p:nvSpPr>
          <p:cNvPr id="5" name="Footer Placeholder 4"/>
          <p:cNvSpPr>
            <a:spLocks noGrp="1"/>
          </p:cNvSpPr>
          <p:nvPr>
            <p:ph type="ftr" sz="quarter" idx="3"/>
          </p:nvPr>
        </p:nvSpPr>
        <p:spPr>
          <a:xfrm>
            <a:off x="3601611" y="7206808"/>
            <a:ext cx="3669566"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678907" y="7206808"/>
            <a:ext cx="2446377"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FEEA5093-4CD1-4809-9A30-6EDD4E8BF568}" type="slidenum">
              <a:rPr lang="de-DE" smtClean="0"/>
              <a:t>‹Nr.›</a:t>
            </a:fld>
            <a:endParaRPr lang="de-DE"/>
          </a:p>
        </p:txBody>
      </p:sp>
    </p:spTree>
    <p:extLst>
      <p:ext uri="{BB962C8B-B14F-4D97-AF65-F5344CB8AC3E}">
        <p14:creationId xmlns:p14="http://schemas.microsoft.com/office/powerpoint/2010/main" val="72273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36747" rtl="0" eaLnBrk="1" latinLnBrk="0" hangingPunct="1">
        <a:lnSpc>
          <a:spcPct val="90000"/>
        </a:lnSpc>
        <a:spcBef>
          <a:spcPct val="0"/>
        </a:spcBef>
        <a:buNone/>
        <a:defRPr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kindergesundheit-info.de/themen/ernaehrung/1-6-jahre/gesunde-kinderernaehrung/" TargetMode="External"/><Relationship Id="rId7" Type="http://schemas.openxmlformats.org/officeDocument/2006/relationships/image" Target="../media/image1.png"/><Relationship Id="rId2" Type="http://schemas.openxmlformats.org/officeDocument/2006/relationships/hyperlink" Target="https://www.bioeg.de/mediathek/themen/bewegung-ernaehrung-entspannung/" TargetMode="External"/><Relationship Id="rId1" Type="http://schemas.openxmlformats.org/officeDocument/2006/relationships/slideLayout" Target="../slideLayouts/slideLayout1.xml"/><Relationship Id="rId6" Type="http://schemas.openxmlformats.org/officeDocument/2006/relationships/hyperlink" Target="https://www.bzfe.de/essen-und-gesundheit/ernaehrungspyramide" TargetMode="External"/><Relationship Id="rId5" Type="http://schemas.openxmlformats.org/officeDocument/2006/relationships/hyperlink" Target="https://www.dge.de/ernaehrungspraxis/bevoelkerungsgruppen/kinder-jugendliche/" TargetMode="External"/><Relationship Id="rId4" Type="http://schemas.openxmlformats.org/officeDocument/2006/relationships/hyperlink" Target="https://www.kindergesundheit-info.de/fileadmin/user_upload/kindergesundheit-info.de/Infografiken/Infografiken_als_PDF/Motorische-Entwicklung_Hand-Fingerfertigkeit_BZgA_kindergesundheit-info.pdf"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437188" y="0"/>
            <a:ext cx="5435600" cy="7775575"/>
          </a:xfrm>
          <a:prstGeom prst="rect">
            <a:avLst/>
          </a:prstGeom>
          <a:solidFill>
            <a:schemeClr val="accent6">
              <a:lumMod val="75000"/>
            </a:schemeClr>
          </a:solidFill>
          <a:ln>
            <a:solidFill>
              <a:srgbClr val="EEE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437188" y="4867275"/>
            <a:ext cx="5327650" cy="553998"/>
          </a:xfrm>
          <a:prstGeom prst="rect">
            <a:avLst/>
          </a:prstGeom>
          <a:noFill/>
        </p:spPr>
        <p:txBody>
          <a:bodyPr wrap="square" rtlCol="0">
            <a:spAutoFit/>
          </a:bodyPr>
          <a:lstStyle/>
          <a:p>
            <a:pPr algn="ctr"/>
            <a:r>
              <a:rPr lang="de-DE" sz="3000" dirty="0">
                <a:solidFill>
                  <a:schemeClr val="bg1"/>
                </a:solidFill>
                <a:latin typeface="Segoe UI Semibold" panose="020B0702040204020203" pitchFamily="34" charset="0"/>
                <a:cs typeface="Segoe UI Semibold" panose="020B0702040204020203" pitchFamily="34" charset="0"/>
              </a:rPr>
              <a:t>Gesunde Ernährung</a:t>
            </a:r>
          </a:p>
        </p:txBody>
      </p:sp>
      <p:sp>
        <p:nvSpPr>
          <p:cNvPr id="19" name="Textfeld 18"/>
          <p:cNvSpPr txBox="1"/>
          <p:nvPr/>
        </p:nvSpPr>
        <p:spPr>
          <a:xfrm>
            <a:off x="5491163" y="5574292"/>
            <a:ext cx="5273675" cy="381000"/>
          </a:xfrm>
          <a:prstGeom prst="rect">
            <a:avLst/>
          </a:prstGeom>
          <a:noFill/>
        </p:spPr>
        <p:txBody>
          <a:bodyPr wrap="square" rtlCol="0">
            <a:spAutoFit/>
          </a:bodyPr>
          <a:lstStyle/>
          <a:p>
            <a:pPr algn="ctr"/>
            <a:r>
              <a:rPr lang="de-DE" dirty="0">
                <a:solidFill>
                  <a:schemeClr val="bg1"/>
                </a:solidFill>
                <a:latin typeface="Segoe UI Semibold" panose="020B0702040204020203" pitchFamily="34" charset="0"/>
                <a:cs typeface="Segoe UI Semibold" panose="020B0702040204020203" pitchFamily="34" charset="0"/>
              </a:rPr>
              <a:t>Information für Sorgeberechtigte</a:t>
            </a:r>
          </a:p>
        </p:txBody>
      </p:sp>
      <p:sp>
        <p:nvSpPr>
          <p:cNvPr id="20" name="Rechteck 19"/>
          <p:cNvSpPr/>
          <p:nvPr/>
        </p:nvSpPr>
        <p:spPr>
          <a:xfrm>
            <a:off x="-261257" y="-282863"/>
            <a:ext cx="3244154" cy="8359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21" name="Textfeld 20"/>
          <p:cNvSpPr txBox="1"/>
          <p:nvPr/>
        </p:nvSpPr>
        <p:spPr>
          <a:xfrm>
            <a:off x="324906" y="183774"/>
            <a:ext cx="2617063" cy="369332"/>
          </a:xfrm>
          <a:prstGeom prst="rect">
            <a:avLst/>
          </a:prstGeom>
          <a:noFill/>
        </p:spPr>
        <p:txBody>
          <a:bodyPr wrap="none" rtlCol="0">
            <a:spAutoFit/>
          </a:bodyPr>
          <a:lstStyle/>
          <a:p>
            <a:r>
              <a:rPr lang="de-DE" b="1" dirty="0">
                <a:solidFill>
                  <a:schemeClr val="bg1"/>
                </a:solidFill>
                <a:latin typeface="Segoe UI Semibold" panose="020B0702040204020203" pitchFamily="34" charset="0"/>
                <a:cs typeface="Segoe UI Semibold" panose="020B0702040204020203" pitchFamily="34" charset="0"/>
              </a:rPr>
              <a:t>Weitere</a:t>
            </a:r>
            <a:r>
              <a:rPr lang="de-DE" dirty="0">
                <a:latin typeface="Segoe UI Semibold" panose="020B0702040204020203" pitchFamily="34" charset="0"/>
                <a:cs typeface="Segoe UI Semibold" panose="020B0702040204020203" pitchFamily="34" charset="0"/>
              </a:rPr>
              <a:t> </a:t>
            </a:r>
            <a:r>
              <a:rPr lang="de-DE" b="1" dirty="0">
                <a:solidFill>
                  <a:schemeClr val="bg1"/>
                </a:solidFill>
                <a:latin typeface="Segoe UI Semibold" panose="020B0702040204020203" pitchFamily="34" charset="0"/>
                <a:cs typeface="Segoe UI Semibold" panose="020B0702040204020203" pitchFamily="34" charset="0"/>
              </a:rPr>
              <a:t>Informationen</a:t>
            </a:r>
          </a:p>
        </p:txBody>
      </p:sp>
      <p:sp>
        <p:nvSpPr>
          <p:cNvPr id="24" name="Textfeld 23"/>
          <p:cNvSpPr txBox="1"/>
          <p:nvPr/>
        </p:nvSpPr>
        <p:spPr>
          <a:xfrm>
            <a:off x="138925" y="6107655"/>
            <a:ext cx="3484175" cy="1169551"/>
          </a:xfrm>
          <a:prstGeom prst="rect">
            <a:avLst/>
          </a:prstGeom>
          <a:noFill/>
          <a:ln>
            <a:noFill/>
          </a:ln>
        </p:spPr>
        <p:txBody>
          <a:bodyPr wrap="square" rtlCol="0">
            <a:spAutoFit/>
          </a:bodyPr>
          <a:lstStyle/>
          <a:p>
            <a:r>
              <a:rPr lang="de-DE" sz="1000" dirty="0">
                <a:latin typeface="Arial" panose="020B0604020202020204" pitchFamily="34" charset="0"/>
                <a:cs typeface="Arial" panose="020B0604020202020204" pitchFamily="34" charset="0"/>
              </a:rPr>
              <a:t>Gesundheitsamt </a:t>
            </a:r>
          </a:p>
          <a:p>
            <a:r>
              <a:rPr lang="de-DE" sz="1000" dirty="0">
                <a:latin typeface="Arial" panose="020B0604020202020204" pitchFamily="34" charset="0"/>
                <a:cs typeface="Arial" panose="020B0604020202020204" pitchFamily="34" charset="0"/>
              </a:rPr>
              <a:t>Kinder- und Jugendgesundheitsdienst</a:t>
            </a:r>
          </a:p>
          <a:p>
            <a:r>
              <a:rPr lang="de-DE" sz="1000" dirty="0">
                <a:latin typeface="Arial" panose="020B0604020202020204" pitchFamily="34" charset="0"/>
                <a:cs typeface="Arial" panose="020B0604020202020204" pitchFamily="34" charset="0"/>
              </a:rPr>
              <a:t>Kettelerstraße 29, 64646 Heppenheim </a:t>
            </a:r>
          </a:p>
          <a:p>
            <a:r>
              <a:rPr lang="nb-NO" sz="1000" dirty="0">
                <a:latin typeface="Arial" panose="020B0604020202020204" pitchFamily="34" charset="0"/>
                <a:cs typeface="Arial" panose="020B0604020202020204" pitchFamily="34" charset="0"/>
              </a:rPr>
              <a:t>Telefon: 	+49 (0) 6252 15-5846</a:t>
            </a:r>
          </a:p>
          <a:p>
            <a:r>
              <a:rPr lang="fr-FR" sz="1000" dirty="0">
                <a:latin typeface="Arial" panose="020B0604020202020204" pitchFamily="34" charset="0"/>
                <a:cs typeface="Arial" panose="020B0604020202020204" pitchFamily="34" charset="0"/>
              </a:rPr>
              <a:t>Fax:  		+49 (0) 6252 15-5995 </a:t>
            </a:r>
          </a:p>
          <a:p>
            <a:r>
              <a:rPr lang="de-DE" sz="1000" dirty="0">
                <a:latin typeface="Arial" panose="020B0604020202020204" pitchFamily="34" charset="0"/>
                <a:cs typeface="Arial" panose="020B0604020202020204" pitchFamily="34" charset="0"/>
              </a:rPr>
              <a:t>gesundheit.schularzt@kreis-bergstrasse.de </a:t>
            </a:r>
          </a:p>
          <a:p>
            <a:r>
              <a:rPr lang="de-DE" sz="1000" dirty="0">
                <a:latin typeface="Arial" panose="020B0604020202020204" pitchFamily="34" charset="0"/>
                <a:cs typeface="Arial" panose="020B0604020202020204" pitchFamily="34" charset="0"/>
              </a:rPr>
              <a:t>www.kreis-bergstrasse.de </a:t>
            </a:r>
          </a:p>
        </p:txBody>
      </p:sp>
      <p:sp>
        <p:nvSpPr>
          <p:cNvPr id="25" name="Textfeld 24"/>
          <p:cNvSpPr txBox="1"/>
          <p:nvPr/>
        </p:nvSpPr>
        <p:spPr>
          <a:xfrm>
            <a:off x="119391" y="5839199"/>
            <a:ext cx="3443486" cy="307777"/>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Kontakt</a:t>
            </a:r>
          </a:p>
        </p:txBody>
      </p:sp>
      <p:sp>
        <p:nvSpPr>
          <p:cNvPr id="23" name="Textfeld 22"/>
          <p:cNvSpPr txBox="1"/>
          <p:nvPr/>
        </p:nvSpPr>
        <p:spPr>
          <a:xfrm>
            <a:off x="123867" y="551981"/>
            <a:ext cx="5395178" cy="1785104"/>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im Internet z. B. unter:</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hlinkClick r:id="rId2"/>
              </a:rPr>
              <a:t>BIÖG: Bewegung, Ernährung &amp; Entspannung</a:t>
            </a:r>
            <a:r>
              <a:rPr lang="de-DE" sz="1000" dirty="0">
                <a:latin typeface="Arial" panose="020B0604020202020204" pitchFamily="34" charset="0"/>
                <a:cs typeface="Arial" panose="020B0604020202020204" pitchFamily="34" charset="0"/>
              </a:rPr>
              <a:t> (Bundesinstitut für Öffentliche Gesundheit)</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hlinkClick r:id="rId3"/>
              </a:rPr>
              <a:t>Gesunde Kinderernährung | kindergesundheit-info.de</a:t>
            </a:r>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hlinkClick r:id="rId4"/>
            </a:endParaRPr>
          </a:p>
          <a:p>
            <a:r>
              <a:rPr lang="de-DE" sz="1000" dirty="0">
                <a:latin typeface="Arial" panose="020B0604020202020204" pitchFamily="34" charset="0"/>
                <a:cs typeface="Arial" panose="020B0604020202020204" pitchFamily="34" charset="0"/>
                <a:hlinkClick r:id="rId5"/>
              </a:rPr>
              <a:t>Kinder und Jugendliche </a:t>
            </a:r>
            <a:r>
              <a:rPr lang="de-DE" sz="1000" dirty="0">
                <a:latin typeface="Arial" panose="020B0604020202020204" pitchFamily="34" charset="0"/>
                <a:cs typeface="Arial" panose="020B0604020202020204" pitchFamily="34" charset="0"/>
                <a:hlinkClick r:id="rId4"/>
              </a:rPr>
              <a:t>–</a:t>
            </a:r>
            <a:r>
              <a:rPr lang="de-DE" sz="1000" dirty="0">
                <a:latin typeface="Arial" panose="020B0604020202020204" pitchFamily="34" charset="0"/>
                <a:cs typeface="Arial" panose="020B0604020202020204" pitchFamily="34" charset="0"/>
                <a:hlinkClick r:id="rId5"/>
              </a:rPr>
              <a:t> DGE</a:t>
            </a:r>
            <a:r>
              <a:rPr lang="de-DE" sz="1000" dirty="0">
                <a:latin typeface="Arial" panose="020B0604020202020204" pitchFamily="34" charset="0"/>
                <a:cs typeface="Arial" panose="020B0604020202020204" pitchFamily="34" charset="0"/>
              </a:rPr>
              <a:t> (Deutsche Gesellschaft für Ernährung e.V.)</a:t>
            </a:r>
          </a:p>
          <a:p>
            <a:endParaRPr lang="de-DE" sz="1000" dirty="0">
              <a:latin typeface="Arial" panose="020B0604020202020204" pitchFamily="34" charset="0"/>
              <a:cs typeface="Arial" panose="020B0604020202020204" pitchFamily="34" charset="0"/>
              <a:hlinkClick r:id="rId4"/>
            </a:endParaRPr>
          </a:p>
          <a:p>
            <a:r>
              <a:rPr lang="de-DE" sz="1000" dirty="0">
                <a:latin typeface="Arial" panose="020B0604020202020204" pitchFamily="34" charset="0"/>
                <a:cs typeface="Arial" panose="020B0604020202020204" pitchFamily="34" charset="0"/>
                <a:hlinkClick r:id="rId6"/>
              </a:rPr>
              <a:t>Die Ernährungspyramide | Bundeszentrum für Ernährung (</a:t>
            </a:r>
            <a:r>
              <a:rPr lang="de-DE" sz="1000" dirty="0" err="1">
                <a:latin typeface="Arial" panose="020B0604020202020204" pitchFamily="34" charset="0"/>
                <a:cs typeface="Arial" panose="020B0604020202020204" pitchFamily="34" charset="0"/>
                <a:hlinkClick r:id="rId6"/>
              </a:rPr>
              <a:t>BZfE</a:t>
            </a:r>
            <a:r>
              <a:rPr lang="de-DE" sz="1000" dirty="0">
                <a:latin typeface="Arial" panose="020B0604020202020204" pitchFamily="34" charset="0"/>
                <a:cs typeface="Arial" panose="020B0604020202020204" pitchFamily="34" charset="0"/>
                <a:hlinkClick r:id="rId6"/>
              </a:rPr>
              <a:t>)</a:t>
            </a:r>
            <a:r>
              <a:rPr lang="de-DE" sz="1000" dirty="0">
                <a:latin typeface="Arial" panose="020B0604020202020204" pitchFamily="34" charset="0"/>
                <a:cs typeface="Arial" panose="020B0604020202020204" pitchFamily="34" charset="0"/>
              </a:rPr>
              <a:t> (Bundeszentrum für Ernährung)</a:t>
            </a:r>
          </a:p>
          <a:p>
            <a:endParaRPr lang="de-DE" sz="1000" dirty="0">
              <a:latin typeface="Arial" panose="020B0604020202020204" pitchFamily="34" charset="0"/>
              <a:cs typeface="Arial" panose="020B0604020202020204" pitchFamily="34" charset="0"/>
              <a:hlinkClick r:id="rId4"/>
            </a:endParaRPr>
          </a:p>
        </p:txBody>
      </p:sp>
      <p:sp>
        <p:nvSpPr>
          <p:cNvPr id="3" name="Textfeld 2"/>
          <p:cNvSpPr txBox="1"/>
          <p:nvPr/>
        </p:nvSpPr>
        <p:spPr>
          <a:xfrm>
            <a:off x="406400" y="3036766"/>
            <a:ext cx="4586452" cy="2400657"/>
          </a:xfrm>
          <a:prstGeom prst="rect">
            <a:avLst/>
          </a:prstGeom>
          <a:solidFill>
            <a:schemeClr val="accent6">
              <a:lumMod val="60000"/>
              <a:lumOff val="40000"/>
            </a:schemeClr>
          </a:solidFill>
        </p:spPr>
        <p:txBody>
          <a:bodyPr wrap="square" rtlCol="0">
            <a:spAutoFit/>
          </a:bodyPr>
          <a:lstStyle/>
          <a:p>
            <a:r>
              <a:rPr lang="de-DE" sz="1000" dirty="0">
                <a:latin typeface="Arial" panose="020B0604020202020204" pitchFamily="34" charset="0"/>
                <a:cs typeface="Arial" panose="020B0604020202020204" pitchFamily="34" charset="0"/>
              </a:rPr>
              <a:t>allgemein gilt:</a:t>
            </a:r>
          </a:p>
          <a:p>
            <a:endParaRPr lang="de-D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000" b="1" dirty="0">
                <a:latin typeface="Arial" panose="020B0604020202020204" pitchFamily="34" charset="0"/>
                <a:cs typeface="Arial" panose="020B0604020202020204" pitchFamily="34" charset="0"/>
              </a:rPr>
              <a:t>So natürlich wie möglich </a:t>
            </a:r>
            <a:r>
              <a:rPr lang="de-DE" sz="1000" dirty="0">
                <a:latin typeface="Arial" panose="020B0604020202020204" pitchFamily="34" charset="0"/>
                <a:cs typeface="Arial" panose="020B0604020202020204" pitchFamily="34" charset="0"/>
              </a:rPr>
              <a:t>– verarbeitete Lebensmittel enthalten oft </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Farb-, Konservierungs- und andere Zusatzstoffe, die mit Hyperaktivität </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in Zusammenhang stehen können.</a:t>
            </a:r>
          </a:p>
          <a:p>
            <a:pPr marL="285750" indent="-2857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000" b="1" dirty="0">
                <a:latin typeface="Arial" panose="020B0604020202020204" pitchFamily="34" charset="0"/>
                <a:cs typeface="Arial" panose="020B0604020202020204" pitchFamily="34" charset="0"/>
              </a:rPr>
              <a:t>So regional wie möglich</a:t>
            </a:r>
            <a:r>
              <a:rPr lang="de-DE" sz="1000" dirty="0">
                <a:latin typeface="Arial" panose="020B0604020202020204" pitchFamily="34" charset="0"/>
                <a:cs typeface="Arial" panose="020B0604020202020204" pitchFamily="34" charset="0"/>
              </a:rPr>
              <a:t> – kurze Transportwege sind nicht nur gut für die Umwelt, auch Vitamine etc. bleiben besser erhalten.</a:t>
            </a:r>
          </a:p>
          <a:p>
            <a:pPr marL="285750" indent="-2857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000" b="1" dirty="0">
                <a:latin typeface="Arial" panose="020B0604020202020204" pitchFamily="34" charset="0"/>
                <a:cs typeface="Arial" panose="020B0604020202020204" pitchFamily="34" charset="0"/>
              </a:rPr>
              <a:t>So viel wie nötig – aber nicht mehr als das.</a:t>
            </a:r>
            <a:br>
              <a:rPr lang="de-DE" sz="1000" b="1"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Das Überangebot an Nahrungsmitteln verleitet dazu, mehr zu essen. Naschen zwischen den Mahlzeiten erhöht die Kalorienzufuhr und mindert den Appetit auf gesunde Nahrungsmittel bei den Hauptmahlzeiten.</a:t>
            </a:r>
          </a:p>
        </p:txBody>
      </p:sp>
      <p:pic>
        <p:nvPicPr>
          <p:cNvPr id="22" name="Grafik 21"/>
          <p:cNvPicPr/>
          <p:nvPr/>
        </p:nvPicPr>
        <p:blipFill>
          <a:blip r:embed="rId7" cstate="print">
            <a:extLst>
              <a:ext uri="{28A0092B-C50C-407E-A947-70E740481C1C}">
                <a14:useLocalDpi xmlns:a14="http://schemas.microsoft.com/office/drawing/2010/main" val="0"/>
              </a:ext>
            </a:extLst>
          </a:blip>
          <a:stretch>
            <a:fillRect/>
          </a:stretch>
        </p:blipFill>
        <p:spPr>
          <a:xfrm>
            <a:off x="6819208" y="6640870"/>
            <a:ext cx="2692400" cy="828675"/>
          </a:xfrm>
          <a:prstGeom prst="rect">
            <a:avLst/>
          </a:prstGeom>
          <a:ln>
            <a:noFill/>
          </a:ln>
        </p:spPr>
      </p:pic>
      <p:pic>
        <p:nvPicPr>
          <p:cNvPr id="26" name="Grafik 25">
            <a:extLst>
              <a:ext uri="{FF2B5EF4-FFF2-40B4-BE49-F238E27FC236}">
                <a16:creationId xmlns:a16="http://schemas.microsoft.com/office/drawing/2014/main" id="{06E763A8-2152-4638-8AE6-390BA14FB7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47938">
            <a:off x="6339773" y="647522"/>
            <a:ext cx="3562773" cy="3562773"/>
          </a:xfrm>
          <a:prstGeom prst="rect">
            <a:avLst/>
          </a:prstGeom>
          <a:ln w="66675">
            <a:solidFill>
              <a:schemeClr val="bg1"/>
            </a:solidFill>
          </a:ln>
        </p:spPr>
      </p:pic>
      <p:pic>
        <p:nvPicPr>
          <p:cNvPr id="27" name="Grafik 26" descr="Pin PNG">
            <a:extLst>
              <a:ext uri="{FF2B5EF4-FFF2-40B4-BE49-F238E27FC236}">
                <a16:creationId xmlns:a16="http://schemas.microsoft.com/office/drawing/2014/main" id="{F36F960C-FBBF-46AE-BB9F-811063FA12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5605" y="132964"/>
            <a:ext cx="427286" cy="610408"/>
          </a:xfrm>
          <a:prstGeom prst="rect">
            <a:avLst/>
          </a:prstGeom>
        </p:spPr>
      </p:pic>
      <p:sp>
        <p:nvSpPr>
          <p:cNvPr id="4" name="Textfeld 3">
            <a:extLst>
              <a:ext uri="{FF2B5EF4-FFF2-40B4-BE49-F238E27FC236}">
                <a16:creationId xmlns:a16="http://schemas.microsoft.com/office/drawing/2014/main" id="{82623341-E64F-F848-4C53-BDDC69A12EED}"/>
              </a:ext>
            </a:extLst>
          </p:cNvPr>
          <p:cNvSpPr txBox="1"/>
          <p:nvPr/>
        </p:nvSpPr>
        <p:spPr>
          <a:xfrm>
            <a:off x="137179" y="7328008"/>
            <a:ext cx="2953603" cy="200055"/>
          </a:xfrm>
          <a:prstGeom prst="rect">
            <a:avLst/>
          </a:prstGeom>
          <a:noFill/>
        </p:spPr>
        <p:txBody>
          <a:bodyPr wrap="square" rtlCol="0">
            <a:spAutoFit/>
          </a:bodyPr>
          <a:lstStyle/>
          <a:p>
            <a:r>
              <a:rPr lang="de-DE" sz="700" dirty="0">
                <a:latin typeface="Arial" panose="020B0604020202020204" pitchFamily="34" charset="0"/>
                <a:cs typeface="Arial" panose="020B0604020202020204" pitchFamily="34" charset="0"/>
              </a:rPr>
              <a:t>Bildnachweis Innenseite: gearstd/stock.adobe.com </a:t>
            </a:r>
          </a:p>
        </p:txBody>
      </p:sp>
    </p:spTree>
    <p:extLst>
      <p:ext uri="{BB962C8B-B14F-4D97-AF65-F5344CB8AC3E}">
        <p14:creationId xmlns:p14="http://schemas.microsoft.com/office/powerpoint/2010/main" val="269964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FD55737A-E986-05C5-5AA1-E60AAFB49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609" y="2413540"/>
            <a:ext cx="1975711" cy="745551"/>
          </a:xfrm>
          <a:prstGeom prst="rect">
            <a:avLst/>
          </a:prstGeom>
        </p:spPr>
      </p:pic>
      <p:sp>
        <p:nvSpPr>
          <p:cNvPr id="38" name="Richtungspfeil 37"/>
          <p:cNvSpPr/>
          <p:nvPr/>
        </p:nvSpPr>
        <p:spPr>
          <a:xfrm rot="10800000" flipH="1">
            <a:off x="-83890" y="3729662"/>
            <a:ext cx="5527869" cy="292000"/>
          </a:xfrm>
          <a:prstGeom prst="homePlate">
            <a:avLst/>
          </a:prstGeom>
          <a:gradFill flip="none" rotWithShape="1">
            <a:gsLst>
              <a:gs pos="0">
                <a:schemeClr val="accent6">
                  <a:tint val="66000"/>
                  <a:satMod val="160000"/>
                  <a:alpha val="45000"/>
                  <a:lumMod val="46000"/>
                </a:schemeClr>
              </a:gs>
              <a:gs pos="50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30" name="Rechteck 29"/>
          <p:cNvSpPr/>
          <p:nvPr/>
        </p:nvSpPr>
        <p:spPr>
          <a:xfrm>
            <a:off x="330608" y="668951"/>
            <a:ext cx="1975712" cy="726732"/>
          </a:xfrm>
          <a:prstGeom prst="rect">
            <a:avLst/>
          </a:prstGeom>
          <a:solidFill>
            <a:schemeClr val="accent6">
              <a:lumMod val="20000"/>
              <a:lumOff val="80000"/>
            </a:schemeClr>
          </a:solidFill>
          <a:ln>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0" name="Rechteck 19"/>
          <p:cNvSpPr/>
          <p:nvPr/>
        </p:nvSpPr>
        <p:spPr>
          <a:xfrm>
            <a:off x="5838093" y="6617044"/>
            <a:ext cx="4642663" cy="891448"/>
          </a:xfrm>
          <a:prstGeom prst="rect">
            <a:avLst/>
          </a:prstGeom>
          <a:solidFill>
            <a:schemeClr val="accent6">
              <a:lumMod val="40000"/>
              <a:lumOff val="60000"/>
            </a:schemeClr>
          </a:solidFill>
          <a:ln>
            <a:solidFill>
              <a:srgbClr val="EEE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261390" y="6405563"/>
            <a:ext cx="3766530" cy="82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56" name="Rechteck 55"/>
          <p:cNvSpPr/>
          <p:nvPr/>
        </p:nvSpPr>
        <p:spPr>
          <a:xfrm>
            <a:off x="5717274" y="6705121"/>
            <a:ext cx="4669655" cy="8597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3" name="Rechteck 2"/>
          <p:cNvSpPr/>
          <p:nvPr/>
        </p:nvSpPr>
        <p:spPr>
          <a:xfrm>
            <a:off x="-258576" y="-510793"/>
            <a:ext cx="2816905" cy="10740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7" name="Rechteck 6"/>
          <p:cNvSpPr/>
          <p:nvPr/>
        </p:nvSpPr>
        <p:spPr>
          <a:xfrm>
            <a:off x="-597636" y="964612"/>
            <a:ext cx="3111984" cy="37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6" name="Textfeld 5"/>
          <p:cNvSpPr txBox="1"/>
          <p:nvPr/>
        </p:nvSpPr>
        <p:spPr>
          <a:xfrm>
            <a:off x="220384" y="198766"/>
            <a:ext cx="2202847" cy="369332"/>
          </a:xfrm>
          <a:prstGeom prst="rect">
            <a:avLst/>
          </a:prstGeom>
          <a:noFill/>
        </p:spPr>
        <p:txBody>
          <a:bodyPr wrap="none" rtlCol="0">
            <a:spAutoFit/>
          </a:bodyPr>
          <a:lstStyle/>
          <a:p>
            <a:r>
              <a:rPr lang="de-DE" b="1" dirty="0">
                <a:latin typeface="Segoe UI Semibold" panose="020B0702040204020203" pitchFamily="34" charset="0"/>
                <a:cs typeface="Segoe UI Semibold" panose="020B0702040204020203" pitchFamily="34" charset="0"/>
              </a:rPr>
              <a:t>Basisinformationen</a:t>
            </a:r>
          </a:p>
        </p:txBody>
      </p:sp>
      <p:sp>
        <p:nvSpPr>
          <p:cNvPr id="8" name="Rechteck 7"/>
          <p:cNvSpPr/>
          <p:nvPr/>
        </p:nvSpPr>
        <p:spPr>
          <a:xfrm>
            <a:off x="8813074" y="-630558"/>
            <a:ext cx="3069319" cy="12226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9" name="Textfeld 8"/>
          <p:cNvSpPr txBox="1"/>
          <p:nvPr/>
        </p:nvSpPr>
        <p:spPr>
          <a:xfrm>
            <a:off x="8870796" y="185448"/>
            <a:ext cx="1711687" cy="369332"/>
          </a:xfrm>
          <a:prstGeom prst="rect">
            <a:avLst/>
          </a:prstGeom>
          <a:noFill/>
        </p:spPr>
        <p:txBody>
          <a:bodyPr wrap="none" rtlCol="0">
            <a:spAutoFit/>
          </a:bodyPr>
          <a:lstStyle/>
          <a:p>
            <a:pPr algn="ctr"/>
            <a:r>
              <a:rPr lang="de-DE" b="1" dirty="0">
                <a:latin typeface="Segoe UI Semibold" panose="020B0702040204020203" pitchFamily="34" charset="0"/>
                <a:cs typeface="Segoe UI Semibold" panose="020B0702040204020203" pitchFamily="34" charset="0"/>
              </a:rPr>
              <a:t>Empfehlungen</a:t>
            </a:r>
          </a:p>
        </p:txBody>
      </p:sp>
      <p:sp>
        <p:nvSpPr>
          <p:cNvPr id="11" name="Textfeld 10"/>
          <p:cNvSpPr txBox="1"/>
          <p:nvPr/>
        </p:nvSpPr>
        <p:spPr>
          <a:xfrm>
            <a:off x="2701255" y="218704"/>
            <a:ext cx="2818227" cy="600164"/>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Gesunde Ernährung ist viel mehr als die Auswahl der richtigen Nahrungsmittel</a:t>
            </a:r>
          </a:p>
        </p:txBody>
      </p:sp>
      <p:sp>
        <p:nvSpPr>
          <p:cNvPr id="12" name="Rechteck 11"/>
          <p:cNvSpPr/>
          <p:nvPr/>
        </p:nvSpPr>
        <p:spPr>
          <a:xfrm>
            <a:off x="215901" y="5757215"/>
            <a:ext cx="4678060" cy="457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b="1" dirty="0">
                <a:solidFill>
                  <a:schemeClr val="tx1"/>
                </a:solidFill>
                <a:latin typeface="Arial" panose="020B0604020202020204" pitchFamily="34" charset="0"/>
                <a:cs typeface="Arial" panose="020B0604020202020204" pitchFamily="34" charset="0"/>
              </a:rPr>
              <a:t>Ich habe das Gefühl, dass mein Kind zu wenig isst. Was ist normal?</a:t>
            </a:r>
          </a:p>
        </p:txBody>
      </p:sp>
      <p:sp>
        <p:nvSpPr>
          <p:cNvPr id="15" name="Textfeld 14"/>
          <p:cNvSpPr txBox="1"/>
          <p:nvPr/>
        </p:nvSpPr>
        <p:spPr>
          <a:xfrm>
            <a:off x="223204" y="4692416"/>
            <a:ext cx="3855010" cy="246221"/>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Kann ich mein Kind vegetarisch bzw. vegan ernähren?</a:t>
            </a:r>
          </a:p>
        </p:txBody>
      </p:sp>
      <p:sp>
        <p:nvSpPr>
          <p:cNvPr id="23" name="Textfeld 22"/>
          <p:cNvSpPr txBox="1"/>
          <p:nvPr/>
        </p:nvSpPr>
        <p:spPr>
          <a:xfrm>
            <a:off x="124460" y="3740069"/>
            <a:ext cx="5026238" cy="261610"/>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Häufig gestellte Fragen zum Thema Ernährung</a:t>
            </a:r>
          </a:p>
        </p:txBody>
      </p:sp>
      <p:sp>
        <p:nvSpPr>
          <p:cNvPr id="31" name="Textfeld 30"/>
          <p:cNvSpPr txBox="1"/>
          <p:nvPr/>
        </p:nvSpPr>
        <p:spPr>
          <a:xfrm>
            <a:off x="5565058" y="225070"/>
            <a:ext cx="4896881" cy="430887"/>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Die Basisregeln anhand der </a:t>
            </a:r>
          </a:p>
          <a:p>
            <a:r>
              <a:rPr lang="de-DE" sz="1100" b="1" dirty="0">
                <a:latin typeface="Arial" panose="020B0604020202020204" pitchFamily="34" charset="0"/>
                <a:cs typeface="Arial" panose="020B0604020202020204" pitchFamily="34" charset="0"/>
              </a:rPr>
              <a:t>Ernährungspyramide: </a:t>
            </a:r>
          </a:p>
        </p:txBody>
      </p:sp>
      <p:sp>
        <p:nvSpPr>
          <p:cNvPr id="55" name="Rechteck 54"/>
          <p:cNvSpPr/>
          <p:nvPr/>
        </p:nvSpPr>
        <p:spPr>
          <a:xfrm>
            <a:off x="5760006" y="6743886"/>
            <a:ext cx="4720749" cy="769441"/>
          </a:xfrm>
          <a:prstGeom prst="rect">
            <a:avLst/>
          </a:prstGeom>
        </p:spPr>
        <p:txBody>
          <a:bodyPr wrap="square">
            <a:spAutoFit/>
          </a:bodyPr>
          <a:lstStyle/>
          <a:p>
            <a:pPr algn="ctr"/>
            <a:r>
              <a:rPr lang="de-DE" sz="1100" b="1" dirty="0">
                <a:latin typeface="Segoe UI Semibold" panose="020B0702040204020203" pitchFamily="34" charset="0"/>
                <a:cs typeface="Segoe UI Semibold" panose="020B0702040204020203" pitchFamily="34" charset="0"/>
              </a:rPr>
              <a:t>Sollten alle diese Maßnahmen nicht ausreichen, </a:t>
            </a:r>
          </a:p>
          <a:p>
            <a:pPr algn="ctr"/>
            <a:r>
              <a:rPr lang="de-DE" sz="1100" b="1" dirty="0">
                <a:latin typeface="Segoe UI Semibold" panose="020B0702040204020203" pitchFamily="34" charset="0"/>
                <a:cs typeface="Segoe UI Semibold" panose="020B0702040204020203" pitchFamily="34" charset="0"/>
              </a:rPr>
              <a:t>empfehlen wir die Kontaktaufnahme mit dem Kinderarzt/</a:t>
            </a:r>
          </a:p>
          <a:p>
            <a:pPr algn="ctr"/>
            <a:r>
              <a:rPr lang="de-DE" sz="1100" b="1" dirty="0">
                <a:latin typeface="Segoe UI Semibold" panose="020B0702040204020203" pitchFamily="34" charset="0"/>
                <a:cs typeface="Segoe UI Semibold" panose="020B0702040204020203" pitchFamily="34" charset="0"/>
              </a:rPr>
              <a:t>der Kinderärztin, ggf. zur Überweisung an</a:t>
            </a:r>
          </a:p>
          <a:p>
            <a:pPr algn="ctr"/>
            <a:r>
              <a:rPr lang="de-DE" sz="1100" b="1" dirty="0">
                <a:latin typeface="Segoe UI Semibold" panose="020B0702040204020203" pitchFamily="34" charset="0"/>
                <a:cs typeface="Segoe UI Semibold" panose="020B0702040204020203" pitchFamily="34" charset="0"/>
              </a:rPr>
              <a:t> eine spezielle Ernährungsberatung!  </a:t>
            </a:r>
          </a:p>
        </p:txBody>
      </p:sp>
      <p:sp>
        <p:nvSpPr>
          <p:cNvPr id="4" name="Textfeld 3"/>
          <p:cNvSpPr txBox="1"/>
          <p:nvPr/>
        </p:nvSpPr>
        <p:spPr>
          <a:xfrm>
            <a:off x="2623106" y="1000236"/>
            <a:ext cx="2868158" cy="3477875"/>
          </a:xfrm>
          <a:prstGeom prst="rect">
            <a:avLst/>
          </a:prstGeom>
          <a:noFill/>
        </p:spPr>
        <p:txBody>
          <a:bodyPr wrap="square" rtlCol="0">
            <a:spAutoFit/>
          </a:bodyPr>
          <a:lstStyle/>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Essen in Gemeinschaft – Zeit für Austausch</a:t>
            </a:r>
            <a:br>
              <a:rPr lang="de-DE" sz="1000" dirty="0">
                <a:latin typeface="Arial" panose="020B0604020202020204" pitchFamily="34" charset="0"/>
                <a:cs typeface="Arial" panose="020B0604020202020204" pitchFamily="34" charset="0"/>
              </a:rPr>
            </a:b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Wohlfühlatmosphäre – schön gedeckter Tisch</a:t>
            </a:r>
            <a:br>
              <a:rPr lang="de-DE" sz="1000" dirty="0">
                <a:latin typeface="Arial" panose="020B0604020202020204" pitchFamily="34" charset="0"/>
                <a:cs typeface="Arial" panose="020B0604020202020204" pitchFamily="34" charset="0"/>
              </a:rPr>
            </a:b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keine Ablenkung durch Fernsehen, Handy, Tablett, Lesen, …</a:t>
            </a:r>
            <a:br>
              <a:rPr lang="de-DE" sz="1000" dirty="0">
                <a:latin typeface="Arial" panose="020B0604020202020204" pitchFamily="34" charset="0"/>
                <a:cs typeface="Arial" panose="020B0604020202020204" pitchFamily="34" charset="0"/>
              </a:rPr>
            </a:b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Zeit zum Kauen – das Essen mit allen Sinnen wahrnehmen</a:t>
            </a:r>
            <a:br>
              <a:rPr lang="de-DE" sz="1000" dirty="0">
                <a:latin typeface="Arial" panose="020B0604020202020204" pitchFamily="34" charset="0"/>
                <a:cs typeface="Arial" panose="020B0604020202020204" pitchFamily="34" charset="0"/>
              </a:rPr>
            </a:b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Genießen statt in sich Hineinschlingen</a:t>
            </a:r>
            <a:br>
              <a:rPr lang="de-DE" sz="1000" dirty="0">
                <a:latin typeface="Arial" panose="020B0604020202020204" pitchFamily="34" charset="0"/>
                <a:cs typeface="Arial" panose="020B0604020202020204" pitchFamily="34" charset="0"/>
              </a:rPr>
            </a:b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„Gegessen wird beim Essen“ – kein Naschen zwischen den Mahlzeiten (Ausnahmen sind erlaubt)</a:t>
            </a: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p:txBody>
      </p:sp>
      <p:sp>
        <p:nvSpPr>
          <p:cNvPr id="18" name="Textfeld 17"/>
          <p:cNvSpPr txBox="1"/>
          <p:nvPr/>
        </p:nvSpPr>
        <p:spPr>
          <a:xfrm>
            <a:off x="2929056" y="1243441"/>
            <a:ext cx="2152289"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28" name="Textfeld 27"/>
          <p:cNvSpPr txBox="1"/>
          <p:nvPr/>
        </p:nvSpPr>
        <p:spPr>
          <a:xfrm>
            <a:off x="3122505" y="1889495"/>
            <a:ext cx="2282503"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2" name="Textfeld 31"/>
          <p:cNvSpPr txBox="1"/>
          <p:nvPr/>
        </p:nvSpPr>
        <p:spPr>
          <a:xfrm>
            <a:off x="2929056" y="2632820"/>
            <a:ext cx="1873189"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3" name="Textfeld 32"/>
          <p:cNvSpPr txBox="1"/>
          <p:nvPr/>
        </p:nvSpPr>
        <p:spPr>
          <a:xfrm>
            <a:off x="3122503" y="3042880"/>
            <a:ext cx="2119635"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5" name="Textfeld 34"/>
          <p:cNvSpPr txBox="1"/>
          <p:nvPr/>
        </p:nvSpPr>
        <p:spPr>
          <a:xfrm>
            <a:off x="236736" y="6621106"/>
            <a:ext cx="4626429" cy="246221"/>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Ist mein Kind übergewichtig oder sogar schon adipös/fettsüchtig?</a:t>
            </a:r>
          </a:p>
        </p:txBody>
      </p:sp>
      <p:sp>
        <p:nvSpPr>
          <p:cNvPr id="10" name="Textfeld 9"/>
          <p:cNvSpPr txBox="1"/>
          <p:nvPr/>
        </p:nvSpPr>
        <p:spPr>
          <a:xfrm>
            <a:off x="222135" y="4039753"/>
            <a:ext cx="2319691" cy="246221"/>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Muss mein Kind „alles“ mögen?</a:t>
            </a:r>
          </a:p>
        </p:txBody>
      </p:sp>
      <p:sp>
        <p:nvSpPr>
          <p:cNvPr id="14" name="Textfeld 13"/>
          <p:cNvSpPr txBox="1"/>
          <p:nvPr/>
        </p:nvSpPr>
        <p:spPr>
          <a:xfrm>
            <a:off x="215901" y="4220794"/>
            <a:ext cx="5228078" cy="507831"/>
          </a:xfrm>
          <a:prstGeom prst="rect">
            <a:avLst/>
          </a:prstGeom>
          <a:noFill/>
        </p:spPr>
        <p:txBody>
          <a:bodyPr wrap="square" rtlCol="0">
            <a:spAutoFit/>
          </a:bodyPr>
          <a:lstStyle/>
          <a:p>
            <a:pPr marL="171450" indent="-171450" algn="just">
              <a:buFont typeface="Arial" panose="020B0604020202020204" pitchFamily="34" charset="0"/>
              <a:buChar char="•"/>
            </a:pPr>
            <a:r>
              <a:rPr lang="de-DE" sz="900" dirty="0">
                <a:latin typeface="Arial" panose="020B0604020202020204" pitchFamily="34" charset="0"/>
                <a:cs typeface="Arial" panose="020B0604020202020204" pitchFamily="34" charset="0"/>
              </a:rPr>
              <a:t>Bereits im Mutterleib entwickeln sich Vorlieben und Abneigungen. Dies kann in gewissem Maße auch respektiert werden. Bieten Sie dem Kind immer wieder neue Nahrungsmittel zum Probieren an. Meist erweitert sich das Spektrum gerade im Vorschul- und Schulalter.</a:t>
            </a:r>
          </a:p>
        </p:txBody>
      </p:sp>
      <p:sp>
        <p:nvSpPr>
          <p:cNvPr id="26" name="Textfeld 25"/>
          <p:cNvSpPr txBox="1"/>
          <p:nvPr/>
        </p:nvSpPr>
        <p:spPr>
          <a:xfrm>
            <a:off x="5717274" y="4020549"/>
            <a:ext cx="4763482" cy="2446824"/>
          </a:xfrm>
          <a:prstGeom prst="rect">
            <a:avLst/>
          </a:prstGeom>
          <a:solidFill>
            <a:schemeClr val="accent6">
              <a:lumMod val="40000"/>
              <a:lumOff val="60000"/>
            </a:schemeClr>
          </a:solidFill>
        </p:spPr>
        <p:txBody>
          <a:bodyPr wrap="square" rtlCol="0">
            <a:spAutoFit/>
          </a:bodyPr>
          <a:lstStyle/>
          <a:p>
            <a:pPr marL="171450" indent="-171450">
              <a:buFontTx/>
              <a:buChar char="-"/>
            </a:pPr>
            <a:r>
              <a:rPr lang="de-DE" sz="900" dirty="0">
                <a:latin typeface="Arial" panose="020B0604020202020204" pitchFamily="34" charset="0"/>
                <a:cs typeface="Arial" panose="020B0604020202020204" pitchFamily="34" charset="0"/>
              </a:rPr>
              <a:t>6 „Portionen“ Flüssigkeit (Wasser, ungesüßter Tee, stark verdünnte Saftschorlen – NICHT Softgetränke)</a:t>
            </a:r>
          </a:p>
          <a:p>
            <a:pPr marL="171450" indent="-171450">
              <a:buFontTx/>
              <a:buChar char="-"/>
            </a:pPr>
            <a:endParaRPr lang="de-DE" sz="900" dirty="0">
              <a:latin typeface="Arial" panose="020B0604020202020204" pitchFamily="34" charset="0"/>
              <a:cs typeface="Arial" panose="020B0604020202020204" pitchFamily="34" charset="0"/>
            </a:endParaRPr>
          </a:p>
          <a:p>
            <a:pPr marL="171450" indent="-171450">
              <a:buFontTx/>
              <a:buChar char="-"/>
            </a:pPr>
            <a:r>
              <a:rPr lang="de-DE" sz="900" dirty="0">
                <a:latin typeface="Arial" panose="020B0604020202020204" pitchFamily="34" charset="0"/>
                <a:cs typeface="Arial" panose="020B0604020202020204" pitchFamily="34" charset="0"/>
              </a:rPr>
              <a:t>5 „Portionen“ Gemüse und Obst (zumindest zum Teil roh) nach Geschmack und Vorliebe, hierzu zählen auch Nüsse, Samen, Körner</a:t>
            </a:r>
          </a:p>
          <a:p>
            <a:pPr marL="171450" indent="-171450">
              <a:buFontTx/>
              <a:buChar char="-"/>
            </a:pPr>
            <a:endParaRPr lang="de-DE" sz="900" dirty="0">
              <a:latin typeface="Arial" panose="020B0604020202020204" pitchFamily="34" charset="0"/>
              <a:cs typeface="Arial" panose="020B0604020202020204" pitchFamily="34" charset="0"/>
            </a:endParaRPr>
          </a:p>
          <a:p>
            <a:pPr marL="171450" indent="-171450">
              <a:buFontTx/>
              <a:buChar char="-"/>
            </a:pPr>
            <a:r>
              <a:rPr lang="de-DE" sz="900" dirty="0">
                <a:latin typeface="Arial" panose="020B0604020202020204" pitchFamily="34" charset="0"/>
                <a:cs typeface="Arial" panose="020B0604020202020204" pitchFamily="34" charset="0"/>
              </a:rPr>
              <a:t>4 „Portionen“ Energieträger z.B. aus Brot, Nudeln, Reis (alles möglichst als Vollkornprodukte)</a:t>
            </a:r>
          </a:p>
          <a:p>
            <a:pPr marL="171450" indent="-171450">
              <a:buFontTx/>
              <a:buChar char="-"/>
            </a:pPr>
            <a:endParaRPr lang="de-DE" sz="900" dirty="0">
              <a:latin typeface="Arial" panose="020B0604020202020204" pitchFamily="34" charset="0"/>
              <a:cs typeface="Arial" panose="020B0604020202020204" pitchFamily="34" charset="0"/>
            </a:endParaRPr>
          </a:p>
          <a:p>
            <a:pPr marL="171450" indent="-171450">
              <a:buFontTx/>
              <a:buChar char="-"/>
            </a:pPr>
            <a:r>
              <a:rPr lang="de-DE" sz="900" dirty="0">
                <a:latin typeface="Arial" panose="020B0604020202020204" pitchFamily="34" charset="0"/>
                <a:cs typeface="Arial" panose="020B0604020202020204" pitchFamily="34" charset="0"/>
              </a:rPr>
              <a:t>3 „Portionen“ Milch und Milchprodukte als Calcium- und Eiweiß-(Protein)lieferanten, auch Hülsenfrüchte liefern Proteine; Ei, Fisch oder (hochwertiges) Fleisch (für Eisen, Vitamin B12, Protein) zusätzlich etwa ein- bis zweimal pro Woche</a:t>
            </a:r>
          </a:p>
          <a:p>
            <a:pPr marL="171450" indent="-171450">
              <a:buFontTx/>
              <a:buChar char="-"/>
            </a:pPr>
            <a:endParaRPr lang="de-DE" sz="900" dirty="0">
              <a:latin typeface="Arial" panose="020B0604020202020204" pitchFamily="34" charset="0"/>
              <a:cs typeface="Arial" panose="020B0604020202020204" pitchFamily="34" charset="0"/>
            </a:endParaRPr>
          </a:p>
          <a:p>
            <a:pPr marL="171450" indent="-171450">
              <a:buFontTx/>
              <a:buChar char="-"/>
            </a:pPr>
            <a:r>
              <a:rPr lang="de-DE" sz="900" dirty="0">
                <a:latin typeface="Arial" panose="020B0604020202020204" pitchFamily="34" charset="0"/>
                <a:cs typeface="Arial" panose="020B0604020202020204" pitchFamily="34" charset="0"/>
              </a:rPr>
              <a:t>2 „Portionen“ (maximal) möglichst hochwertige Fette (z.B. Oliven- und Rapsöl zum Braten, Walnuss- und Leinöl in Salat, Butter oder Margarine als Brotaufstrich)</a:t>
            </a:r>
          </a:p>
          <a:p>
            <a:pPr marL="171450" indent="-171450">
              <a:buFontTx/>
              <a:buChar char="-"/>
            </a:pPr>
            <a:endParaRPr lang="de-DE" sz="900" dirty="0">
              <a:latin typeface="Arial" panose="020B0604020202020204" pitchFamily="34" charset="0"/>
              <a:cs typeface="Arial" panose="020B0604020202020204" pitchFamily="34" charset="0"/>
            </a:endParaRPr>
          </a:p>
          <a:p>
            <a:pPr marL="171450" indent="-171450">
              <a:buFontTx/>
              <a:buChar char="-"/>
            </a:pPr>
            <a:r>
              <a:rPr lang="de-DE" sz="900" dirty="0">
                <a:latin typeface="Arial" panose="020B0604020202020204" pitchFamily="34" charset="0"/>
                <a:cs typeface="Arial" panose="020B0604020202020204" pitchFamily="34" charset="0"/>
              </a:rPr>
              <a:t>1 „Portion“ Genussmittel wie Süßigkeiten oder Softdrinks oder Chips oder Fastfood</a:t>
            </a:r>
          </a:p>
        </p:txBody>
      </p:sp>
      <p:sp>
        <p:nvSpPr>
          <p:cNvPr id="27" name="Textfeld 26"/>
          <p:cNvSpPr txBox="1"/>
          <p:nvPr/>
        </p:nvSpPr>
        <p:spPr>
          <a:xfrm>
            <a:off x="6881378" y="3721639"/>
            <a:ext cx="2499402" cy="230832"/>
          </a:xfrm>
          <a:prstGeom prst="rect">
            <a:avLst/>
          </a:prstGeom>
          <a:noFill/>
        </p:spPr>
        <p:txBody>
          <a:bodyPr wrap="none" rtlCol="0">
            <a:spAutoFit/>
          </a:bodyPr>
          <a:lstStyle/>
          <a:p>
            <a:r>
              <a:rPr lang="de-DE" sz="900" dirty="0">
                <a:latin typeface="Arial" panose="020B0604020202020204" pitchFamily="34" charset="0"/>
                <a:cs typeface="Arial" panose="020B0604020202020204" pitchFamily="34" charset="0"/>
              </a:rPr>
              <a:t>1 „Portion“ entspricht in etwa einer „Handvoll“</a:t>
            </a:r>
          </a:p>
        </p:txBody>
      </p:sp>
      <p:sp>
        <p:nvSpPr>
          <p:cNvPr id="5" name="Textfeld 4"/>
          <p:cNvSpPr txBox="1"/>
          <p:nvPr/>
        </p:nvSpPr>
        <p:spPr>
          <a:xfrm>
            <a:off x="215900" y="4850093"/>
            <a:ext cx="5221288" cy="1061829"/>
          </a:xfrm>
          <a:prstGeom prst="rect">
            <a:avLst/>
          </a:prstGeom>
          <a:noFill/>
        </p:spPr>
        <p:txBody>
          <a:bodyPr wrap="square" rtlCol="0">
            <a:spAutoFit/>
          </a:bodyPr>
          <a:lstStyle/>
          <a:p>
            <a:pPr marL="171450" indent="-171450" algn="just">
              <a:buFont typeface="Arial" panose="020B0604020202020204" pitchFamily="34" charset="0"/>
              <a:buChar char="•"/>
            </a:pPr>
            <a:r>
              <a:rPr lang="de-DE" sz="900" dirty="0">
                <a:latin typeface="Arial" panose="020B0604020202020204" pitchFamily="34" charset="0"/>
                <a:cs typeface="Arial" panose="020B0604020202020204" pitchFamily="34" charset="0"/>
              </a:rPr>
              <a:t>Innerhalb der „Pyramidenstufen“ kann problemlos nach Geschmack der Kinder variiert werden. Durch Milch- und Eiprodukte kann Fleisch und Fisch ersetzt werden. Vegetarische Ernährung ist also gut möglich. Von rein veganer Ernährung wird bei Kindern (eher) abgeraten, weil dies oftmals zu Mangelerscheinungen führt. So ist die Aufnahme von beispielsweise Vitamin B12, Vitamin D, Eisen, Jod und Protein in ausreichender Menge schwierig. Ansonsten ist eine regelmäßige ärztliche Überwachung dringend geboten und meistens die Einnahme von Ergänzungsmitteln (z.B. Tabletten) notwendig.</a:t>
            </a:r>
          </a:p>
        </p:txBody>
      </p:sp>
      <p:sp>
        <p:nvSpPr>
          <p:cNvPr id="16" name="Textfeld 15"/>
          <p:cNvSpPr txBox="1"/>
          <p:nvPr/>
        </p:nvSpPr>
        <p:spPr>
          <a:xfrm>
            <a:off x="330607" y="3172619"/>
            <a:ext cx="1975713" cy="507831"/>
          </a:xfrm>
          <a:prstGeom prst="rect">
            <a:avLst/>
          </a:prstGeom>
          <a:noFill/>
        </p:spPr>
        <p:txBody>
          <a:bodyPr wrap="square" rtlCol="0">
            <a:spAutoFit/>
          </a:bodyPr>
          <a:lstStyle/>
          <a:p>
            <a:pPr algn="ctr"/>
            <a:r>
              <a:rPr lang="de-DE" sz="900" dirty="0">
                <a:latin typeface="Arial" panose="020B0604020202020204" pitchFamily="34" charset="0"/>
                <a:cs typeface="Arial" panose="020B0604020202020204" pitchFamily="34" charset="0"/>
              </a:rPr>
              <a:t>Wenig Bewegung </a:t>
            </a:r>
          </a:p>
          <a:p>
            <a:pPr algn="ctr"/>
            <a:r>
              <a:rPr lang="de-DE" sz="900" dirty="0">
                <a:latin typeface="Arial" panose="020B0604020202020204" pitchFamily="34" charset="0"/>
                <a:cs typeface="Arial" panose="020B0604020202020204" pitchFamily="34" charset="0"/>
              </a:rPr>
              <a:t>und viel Essen führt </a:t>
            </a:r>
          </a:p>
          <a:p>
            <a:pPr algn="ctr"/>
            <a:r>
              <a:rPr lang="de-DE" sz="900" dirty="0">
                <a:latin typeface="Arial" panose="020B0604020202020204" pitchFamily="34" charset="0"/>
                <a:cs typeface="Arial" panose="020B0604020202020204" pitchFamily="34" charset="0"/>
              </a:rPr>
              <a:t>zu Übergewicht!</a:t>
            </a:r>
          </a:p>
        </p:txBody>
      </p:sp>
      <p:sp>
        <p:nvSpPr>
          <p:cNvPr id="17" name="Textfeld 16"/>
          <p:cNvSpPr txBox="1"/>
          <p:nvPr/>
        </p:nvSpPr>
        <p:spPr>
          <a:xfrm>
            <a:off x="215900" y="6030573"/>
            <a:ext cx="5221288" cy="646331"/>
          </a:xfrm>
          <a:prstGeom prst="rect">
            <a:avLst/>
          </a:prstGeom>
          <a:noFill/>
        </p:spPr>
        <p:txBody>
          <a:bodyPr wrap="square" rtlCol="0">
            <a:spAutoFit/>
          </a:bodyPr>
          <a:lstStyle/>
          <a:p>
            <a:pPr marL="171450" indent="-171450" algn="just">
              <a:buFont typeface="Arial" panose="020B0604020202020204" pitchFamily="34" charset="0"/>
              <a:buChar char="•"/>
            </a:pPr>
            <a:r>
              <a:rPr lang="de-DE" sz="900" dirty="0">
                <a:latin typeface="Arial" panose="020B0604020202020204" pitchFamily="34" charset="0"/>
                <a:cs typeface="Arial" panose="020B0604020202020204" pitchFamily="34" charset="0"/>
              </a:rPr>
              <a:t>„Ein gesundes Kind verhungert nicht am gedeckten Tisch“ ist eine alte Weisheit. Wirkliche Unterernährung ist in Deutschland zum Glück sehr selten und meist mit einer Erkrankung verbunden. Solange ein Kind keine Bauchschmerzen hat und sich allgemein gut entwickelt, ist ein eher niedriges Gewicht besser als ein zu hohes Gewicht</a:t>
            </a:r>
            <a:r>
              <a:rPr lang="de-DE" sz="900" dirty="0"/>
              <a:t>.</a:t>
            </a:r>
          </a:p>
        </p:txBody>
      </p:sp>
      <p:sp>
        <p:nvSpPr>
          <p:cNvPr id="19" name="Textfeld 18"/>
          <p:cNvSpPr txBox="1"/>
          <p:nvPr/>
        </p:nvSpPr>
        <p:spPr>
          <a:xfrm>
            <a:off x="215900" y="6806756"/>
            <a:ext cx="5228079" cy="923330"/>
          </a:xfrm>
          <a:prstGeom prst="rect">
            <a:avLst/>
          </a:prstGeom>
          <a:noFill/>
        </p:spPr>
        <p:txBody>
          <a:bodyPr wrap="square" rtlCol="0">
            <a:spAutoFit/>
          </a:bodyPr>
          <a:lstStyle/>
          <a:p>
            <a:pPr marL="171450" indent="-171450" algn="just">
              <a:buFont typeface="Arial" panose="020B0604020202020204" pitchFamily="34" charset="0"/>
              <a:buChar char="•"/>
            </a:pPr>
            <a:r>
              <a:rPr lang="de-DE" sz="900" dirty="0">
                <a:latin typeface="Arial" panose="020B0604020202020204" pitchFamily="34" charset="0"/>
                <a:cs typeface="Arial" panose="020B0604020202020204" pitchFamily="34" charset="0"/>
              </a:rPr>
              <a:t>Für die Grenzwerte von Normalgewicht, Übergewicht oder Adipositas gibt es keine festen Werte wie bei Erwachsenen. Hier ist ein BMI (Kilogramm geteilt durch Meter</a:t>
            </a:r>
            <a:r>
              <a:rPr lang="de-DE" sz="900" baseline="30000" dirty="0">
                <a:latin typeface="Arial" panose="020B0604020202020204" pitchFamily="34" charset="0"/>
                <a:cs typeface="Arial" panose="020B0604020202020204" pitchFamily="34" charset="0"/>
              </a:rPr>
              <a:t>2</a:t>
            </a:r>
            <a:r>
              <a:rPr lang="de-DE" sz="900" dirty="0">
                <a:latin typeface="Arial" panose="020B0604020202020204" pitchFamily="34" charset="0"/>
                <a:cs typeface="Arial" panose="020B0604020202020204" pitchFamily="34" charset="0"/>
              </a:rPr>
              <a:t>) von 24 normal – bei einem Vorschulkind wäre das eine massive Adipositas. Die Normalwerte müssen entsprechenden Tabellen bzw. Kurven entnommen werden (BMI-Perzentilen nach Kromeyer-Hausschild). </a:t>
            </a:r>
            <a:r>
              <a:rPr lang="de-DE" sz="900" b="1" dirty="0">
                <a:latin typeface="Arial" panose="020B0604020202020204" pitchFamily="34" charset="0"/>
                <a:cs typeface="Arial" panose="020B0604020202020204" pitchFamily="34" charset="0"/>
              </a:rPr>
              <a:t>Bei einem 6-jährigen Kind liegt die Grenze zum Übergewicht etwa bei 18 kg/m</a:t>
            </a:r>
            <a:r>
              <a:rPr lang="de-DE" sz="900" b="1" baseline="30000" dirty="0">
                <a:latin typeface="Arial" panose="020B0604020202020204" pitchFamily="34" charset="0"/>
                <a:cs typeface="Arial" panose="020B0604020202020204" pitchFamily="34" charset="0"/>
              </a:rPr>
              <a:t>2</a:t>
            </a:r>
            <a:r>
              <a:rPr lang="de-DE" sz="900" b="1" dirty="0">
                <a:latin typeface="Arial" panose="020B0604020202020204" pitchFamily="34" charset="0"/>
                <a:cs typeface="Arial" panose="020B0604020202020204" pitchFamily="34" charset="0"/>
              </a:rPr>
              <a:t>.</a:t>
            </a:r>
            <a:endParaRPr lang="de-DE" sz="900" b="1" baseline="30000" dirty="0">
              <a:latin typeface="Arial" panose="020B0604020202020204" pitchFamily="34" charset="0"/>
              <a:cs typeface="Arial" panose="020B0604020202020204" pitchFamily="34" charset="0"/>
            </a:endParaRPr>
          </a:p>
        </p:txBody>
      </p:sp>
      <p:sp>
        <p:nvSpPr>
          <p:cNvPr id="22" name="Textfeld 21"/>
          <p:cNvSpPr txBox="1"/>
          <p:nvPr/>
        </p:nvSpPr>
        <p:spPr>
          <a:xfrm>
            <a:off x="343256" y="779350"/>
            <a:ext cx="1948080" cy="784830"/>
          </a:xfrm>
          <a:prstGeom prst="rect">
            <a:avLst/>
          </a:prstGeom>
          <a:noFill/>
        </p:spPr>
        <p:txBody>
          <a:bodyPr wrap="square" rtlCol="0">
            <a:spAutoFit/>
          </a:bodyPr>
          <a:lstStyle/>
          <a:p>
            <a:pPr algn="ctr"/>
            <a:r>
              <a:rPr lang="de-DE" sz="900" dirty="0">
                <a:latin typeface="Arial" panose="020B0604020202020204" pitchFamily="34" charset="0"/>
                <a:cs typeface="Arial" panose="020B0604020202020204" pitchFamily="34" charset="0"/>
              </a:rPr>
              <a:t>Ähnlich wichtig wie das „Was“ ist das „Wie“ der Nahrungsaufnahme und die Menge!</a:t>
            </a:r>
          </a:p>
          <a:p>
            <a:endParaRPr lang="de-DE" dirty="0"/>
          </a:p>
        </p:txBody>
      </p:sp>
      <p:sp>
        <p:nvSpPr>
          <p:cNvPr id="34" name="Rechteck 33"/>
          <p:cNvSpPr/>
          <p:nvPr/>
        </p:nvSpPr>
        <p:spPr>
          <a:xfrm>
            <a:off x="330608" y="1661324"/>
            <a:ext cx="1975712" cy="6957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343256" y="1730557"/>
            <a:ext cx="1975712" cy="830997"/>
          </a:xfrm>
          <a:prstGeom prst="rect">
            <a:avLst/>
          </a:prstGeom>
          <a:noFill/>
        </p:spPr>
        <p:txBody>
          <a:bodyPr wrap="square" rtlCol="0">
            <a:spAutoFit/>
          </a:bodyPr>
          <a:lstStyle/>
          <a:p>
            <a:pPr algn="ctr"/>
            <a:r>
              <a:rPr lang="de-DE" sz="1000" b="1" dirty="0">
                <a:latin typeface="Arial" panose="020B0604020202020204" pitchFamily="34" charset="0"/>
                <a:cs typeface="Arial" panose="020B0604020202020204" pitchFamily="34" charset="0"/>
              </a:rPr>
              <a:t>Gleichgewicht </a:t>
            </a:r>
          </a:p>
          <a:p>
            <a:pPr algn="ctr"/>
            <a:r>
              <a:rPr lang="de-DE" sz="1000" b="1" dirty="0">
                <a:latin typeface="Arial" panose="020B0604020202020204" pitchFamily="34" charset="0"/>
                <a:cs typeface="Arial" panose="020B0604020202020204" pitchFamily="34" charset="0"/>
              </a:rPr>
              <a:t>von</a:t>
            </a:r>
          </a:p>
          <a:p>
            <a:pPr algn="ctr"/>
            <a:r>
              <a:rPr lang="de-DE" sz="1000" b="1" dirty="0">
                <a:latin typeface="Arial" panose="020B0604020202020204" pitchFamily="34" charset="0"/>
                <a:cs typeface="Arial" panose="020B0604020202020204" pitchFamily="34" charset="0"/>
              </a:rPr>
              <a:t>Aufnahme und Verbrauch</a:t>
            </a:r>
          </a:p>
          <a:p>
            <a:endParaRPr lang="de-DE" dirty="0"/>
          </a:p>
        </p:txBody>
      </p:sp>
      <p:pic>
        <p:nvPicPr>
          <p:cNvPr id="2" name="Grafik 1">
            <a:extLst>
              <a:ext uri="{FF2B5EF4-FFF2-40B4-BE49-F238E27FC236}">
                <a16:creationId xmlns:a16="http://schemas.microsoft.com/office/drawing/2014/main" id="{4FED39E2-2BFF-4CAD-8800-EFE8B9557BDA}"/>
              </a:ext>
            </a:extLst>
          </p:cNvPr>
          <p:cNvPicPr>
            <a:picLocks noChangeAspect="1"/>
          </p:cNvPicPr>
          <p:nvPr/>
        </p:nvPicPr>
        <p:blipFill>
          <a:blip r:embed="rId3"/>
          <a:stretch>
            <a:fillRect/>
          </a:stretch>
        </p:blipFill>
        <p:spPr>
          <a:xfrm>
            <a:off x="6689901" y="672131"/>
            <a:ext cx="2868158" cy="3092365"/>
          </a:xfrm>
          <a:prstGeom prst="rect">
            <a:avLst/>
          </a:prstGeom>
        </p:spPr>
      </p:pic>
      <p:sp>
        <p:nvSpPr>
          <p:cNvPr id="21" name="Textfeld 20">
            <a:extLst>
              <a:ext uri="{FF2B5EF4-FFF2-40B4-BE49-F238E27FC236}">
                <a16:creationId xmlns:a16="http://schemas.microsoft.com/office/drawing/2014/main" id="{8FA06772-1D43-58EF-55FA-BD9DB2354C9C}"/>
              </a:ext>
            </a:extLst>
          </p:cNvPr>
          <p:cNvSpPr txBox="1"/>
          <p:nvPr/>
        </p:nvSpPr>
        <p:spPr>
          <a:xfrm rot="16200000">
            <a:off x="9862257" y="2989348"/>
            <a:ext cx="1510748" cy="184666"/>
          </a:xfrm>
          <a:prstGeom prst="rect">
            <a:avLst/>
          </a:prstGeom>
          <a:noFill/>
        </p:spPr>
        <p:txBody>
          <a:bodyPr wrap="square" rtlCol="0">
            <a:spAutoFit/>
          </a:bodyPr>
          <a:lstStyle/>
          <a:p>
            <a:r>
              <a:rPr lang="de-DE" sz="600" dirty="0">
                <a:latin typeface="Arial" panose="020B0604020202020204" pitchFamily="34" charset="0"/>
                <a:cs typeface="Arial" panose="020B0604020202020204" pitchFamily="34" charset="0"/>
              </a:rPr>
              <a:t>Grafik erstellt mit KI</a:t>
            </a:r>
          </a:p>
        </p:txBody>
      </p:sp>
    </p:spTree>
    <p:extLst>
      <p:ext uri="{BB962C8B-B14F-4D97-AF65-F5344CB8AC3E}">
        <p14:creationId xmlns:p14="http://schemas.microsoft.com/office/powerpoint/2010/main" val="15174704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834</Words>
  <Application>Microsoft Office PowerPoint</Application>
  <PresentationFormat>Benutzerdefiniert</PresentationFormat>
  <Paragraphs>78</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Segoe UI Semibold</vt:lpstr>
      <vt:lpstr>Office</vt:lpstr>
      <vt:lpstr>PowerPoint-Präsentation</vt:lpstr>
      <vt:lpstr>PowerPoint-Präsentation</vt:lpstr>
    </vt:vector>
  </TitlesOfParts>
  <Company>Kreis Bergstrasse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Riebel, Dennis</dc:creator>
  <cp:lastModifiedBy>Unger-Goldinger, Barbara</cp:lastModifiedBy>
  <cp:revision>197</cp:revision>
  <cp:lastPrinted>2020-09-23T13:06:15Z</cp:lastPrinted>
  <dcterms:created xsi:type="dcterms:W3CDTF">2020-02-28T10:43:10Z</dcterms:created>
  <dcterms:modified xsi:type="dcterms:W3CDTF">2026-06-23T04:26:29Z</dcterms:modified>
</cp:coreProperties>
</file>