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Lst>
  <p:sldSz cx="10872788" cy="7775575"/>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2" userDrawn="1">
          <p15:clr>
            <a:srgbClr val="A4A3A4"/>
          </p15:clr>
        </p15:guide>
        <p15:guide id="2" pos="136" userDrawn="1">
          <p15:clr>
            <a:srgbClr val="A4A3A4"/>
          </p15:clr>
        </p15:guide>
        <p15:guide id="3" pos="6781" userDrawn="1">
          <p15:clr>
            <a:srgbClr val="A4A3A4"/>
          </p15:clr>
        </p15:guide>
        <p15:guide id="4" pos="3425" userDrawn="1">
          <p15:clr>
            <a:srgbClr val="A4A3A4"/>
          </p15:clr>
        </p15:guide>
        <p15:guide id="5" orient="horz" pos="4762" userDrawn="1">
          <p15:clr>
            <a:srgbClr val="A4A3A4"/>
          </p15:clr>
        </p15:guide>
        <p15:guide id="6" orient="horz" pos="68" userDrawn="1">
          <p15:clr>
            <a:srgbClr val="A4A3A4"/>
          </p15:clr>
        </p15:guide>
        <p15:guide id="7" orient="horz" pos="4830" userDrawn="1">
          <p15:clr>
            <a:srgbClr val="A4A3A4"/>
          </p15:clr>
        </p15:guide>
        <p15:guide id="8" orient="horz" pos="136" userDrawn="1">
          <p15:clr>
            <a:srgbClr val="A4A3A4"/>
          </p15:clr>
        </p15:guide>
        <p15:guide id="9" pos="68" userDrawn="1">
          <p15:clr>
            <a:srgbClr val="A4A3A4"/>
          </p15:clr>
        </p15:guide>
        <p15:guide id="10" pos="671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nger-Goldinger, Barbara" initials="UB" lastIdx="4" clrIdx="0">
    <p:extLst>
      <p:ext uri="{19B8F6BF-5375-455C-9EA6-DF929625EA0E}">
        <p15:presenceInfo xmlns:p15="http://schemas.microsoft.com/office/powerpoint/2012/main" userId="S-1-5-21-1275210071-839522115-1547161642-19595" providerId="AD"/>
      </p:ext>
    </p:extLst>
  </p:cmAuthor>
  <p:cmAuthor id="2" name="Coordes, Meike" initials="CM" lastIdx="3" clrIdx="1">
    <p:extLst>
      <p:ext uri="{19B8F6BF-5375-455C-9EA6-DF929625EA0E}">
        <p15:presenceInfo xmlns:p15="http://schemas.microsoft.com/office/powerpoint/2012/main" userId="S-1-5-21-1275210071-839522115-1547161642-222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D5F3"/>
    <a:srgbClr val="815595"/>
    <a:srgbClr val="B381D9"/>
    <a:srgbClr val="C9A4E4"/>
    <a:srgbClr val="ECA8DA"/>
    <a:srgbClr val="AA72D4"/>
    <a:srgbClr val="986DAB"/>
    <a:srgbClr val="624090"/>
    <a:srgbClr val="FF8181"/>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24" autoAdjust="0"/>
    <p:restoredTop sz="94660"/>
  </p:normalViewPr>
  <p:slideViewPr>
    <p:cSldViewPr snapToGrid="0" showGuides="1">
      <p:cViewPr varScale="1">
        <p:scale>
          <a:sx n="69" d="100"/>
          <a:sy n="69" d="100"/>
        </p:scale>
        <p:origin x="1786" y="86"/>
      </p:cViewPr>
      <p:guideLst>
        <p:guide orient="horz" pos="2222"/>
        <p:guide pos="136"/>
        <p:guide pos="6781"/>
        <p:guide pos="3425"/>
        <p:guide orient="horz" pos="4762"/>
        <p:guide orient="horz" pos="68"/>
        <p:guide orient="horz" pos="4830"/>
        <p:guide orient="horz" pos="136"/>
        <p:guide pos="68"/>
        <p:guide pos="671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815459" y="1272531"/>
            <a:ext cx="9241870" cy="2707052"/>
          </a:xfrm>
        </p:spPr>
        <p:txBody>
          <a:bodyPr anchor="b"/>
          <a:lstStyle>
            <a:lvl1pPr algn="ctr">
              <a:defRPr sz="6803"/>
            </a:lvl1pPr>
          </a:lstStyle>
          <a:p>
            <a:r>
              <a:rPr lang="de-DE"/>
              <a:t>Titelmasterformat durch Klicken bearbeiten</a:t>
            </a:r>
            <a:endParaRPr lang="en-US" dirty="0"/>
          </a:p>
        </p:txBody>
      </p:sp>
      <p:sp>
        <p:nvSpPr>
          <p:cNvPr id="3" name="Subtitle 2"/>
          <p:cNvSpPr>
            <a:spLocks noGrp="1"/>
          </p:cNvSpPr>
          <p:nvPr>
            <p:ph type="subTitle" idx="1"/>
          </p:nvPr>
        </p:nvSpPr>
        <p:spPr>
          <a:xfrm>
            <a:off x="1359099" y="4083977"/>
            <a:ext cx="8154591" cy="1877297"/>
          </a:xfrm>
        </p:spPr>
        <p:txBody>
          <a:bodyPr/>
          <a:lstStyle>
            <a:lvl1pPr marL="0" indent="0" algn="ctr">
              <a:buNone/>
              <a:defRPr sz="2721"/>
            </a:lvl1pPr>
            <a:lvl2pPr marL="518373" indent="0" algn="ctr">
              <a:buNone/>
              <a:defRPr sz="2268"/>
            </a:lvl2pPr>
            <a:lvl3pPr marL="1036747" indent="0" algn="ctr">
              <a:buNone/>
              <a:defRPr sz="2041"/>
            </a:lvl3pPr>
            <a:lvl4pPr marL="1555120" indent="0" algn="ctr">
              <a:buNone/>
              <a:defRPr sz="1814"/>
            </a:lvl4pPr>
            <a:lvl5pPr marL="2073493" indent="0" algn="ctr">
              <a:buNone/>
              <a:defRPr sz="1814"/>
            </a:lvl5pPr>
            <a:lvl6pPr marL="2591867" indent="0" algn="ctr">
              <a:buNone/>
              <a:defRPr sz="1814"/>
            </a:lvl6pPr>
            <a:lvl7pPr marL="3110240" indent="0" algn="ctr">
              <a:buNone/>
              <a:defRPr sz="1814"/>
            </a:lvl7pPr>
            <a:lvl8pPr marL="3628614" indent="0" algn="ctr">
              <a:buNone/>
              <a:defRPr sz="1814"/>
            </a:lvl8pPr>
            <a:lvl9pPr marL="4146987" indent="0" algn="ctr">
              <a:buNone/>
              <a:defRPr sz="1814"/>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CD7EC0CA-41EC-4E61-B837-1F3EA3F49458}" type="datetimeFigureOut">
              <a:rPr lang="de-DE" smtClean="0"/>
              <a:t>23.06.2026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2954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D7EC0CA-41EC-4E61-B837-1F3EA3F49458}" type="datetimeFigureOut">
              <a:rPr lang="de-DE" smtClean="0"/>
              <a:t>23.06.2026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2473245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839" y="413978"/>
            <a:ext cx="2344445" cy="6589440"/>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747505" y="413978"/>
            <a:ext cx="6897425" cy="6589440"/>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D7EC0CA-41EC-4E61-B837-1F3EA3F49458}" type="datetimeFigureOut">
              <a:rPr lang="de-DE" smtClean="0"/>
              <a:t>23.06.2026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194151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D7EC0CA-41EC-4E61-B837-1F3EA3F49458}" type="datetimeFigureOut">
              <a:rPr lang="de-DE" smtClean="0"/>
              <a:t>23.06.2026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4186216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41842" y="1938496"/>
            <a:ext cx="9377780" cy="3234423"/>
          </a:xfrm>
        </p:spPr>
        <p:txBody>
          <a:bodyPr anchor="b"/>
          <a:lstStyle>
            <a:lvl1pPr>
              <a:defRPr sz="6803"/>
            </a:lvl1pPr>
          </a:lstStyle>
          <a:p>
            <a:r>
              <a:rPr lang="de-DE"/>
              <a:t>Titelmasterformat durch Klicken bearbeiten</a:t>
            </a:r>
            <a:endParaRPr lang="en-US" dirty="0"/>
          </a:p>
        </p:txBody>
      </p:sp>
      <p:sp>
        <p:nvSpPr>
          <p:cNvPr id="3" name="Text Placeholder 2"/>
          <p:cNvSpPr>
            <a:spLocks noGrp="1"/>
          </p:cNvSpPr>
          <p:nvPr>
            <p:ph type="body" idx="1"/>
          </p:nvPr>
        </p:nvSpPr>
        <p:spPr>
          <a:xfrm>
            <a:off x="741842" y="5203518"/>
            <a:ext cx="9377780" cy="1700906"/>
          </a:xfrm>
        </p:spPr>
        <p:txBody>
          <a:bodyPr/>
          <a:lstStyle>
            <a:lvl1pPr marL="0" indent="0">
              <a:buNone/>
              <a:defRPr sz="2721">
                <a:solidFill>
                  <a:schemeClr val="tx1"/>
                </a:solidFill>
              </a:defRPr>
            </a:lvl1pPr>
            <a:lvl2pPr marL="518373" indent="0">
              <a:buNone/>
              <a:defRPr sz="2268">
                <a:solidFill>
                  <a:schemeClr val="tx1">
                    <a:tint val="75000"/>
                  </a:schemeClr>
                </a:solidFill>
              </a:defRPr>
            </a:lvl2pPr>
            <a:lvl3pPr marL="1036747" indent="0">
              <a:buNone/>
              <a:defRPr sz="2041">
                <a:solidFill>
                  <a:schemeClr val="tx1">
                    <a:tint val="75000"/>
                  </a:schemeClr>
                </a:solidFill>
              </a:defRPr>
            </a:lvl3pPr>
            <a:lvl4pPr marL="1555120" indent="0">
              <a:buNone/>
              <a:defRPr sz="1814">
                <a:solidFill>
                  <a:schemeClr val="tx1">
                    <a:tint val="75000"/>
                  </a:schemeClr>
                </a:solidFill>
              </a:defRPr>
            </a:lvl4pPr>
            <a:lvl5pPr marL="2073493" indent="0">
              <a:buNone/>
              <a:defRPr sz="1814">
                <a:solidFill>
                  <a:schemeClr val="tx1">
                    <a:tint val="75000"/>
                  </a:schemeClr>
                </a:solidFill>
              </a:defRPr>
            </a:lvl5pPr>
            <a:lvl6pPr marL="2591867" indent="0">
              <a:buNone/>
              <a:defRPr sz="1814">
                <a:solidFill>
                  <a:schemeClr val="tx1">
                    <a:tint val="75000"/>
                  </a:schemeClr>
                </a:solidFill>
              </a:defRPr>
            </a:lvl6pPr>
            <a:lvl7pPr marL="3110240" indent="0">
              <a:buNone/>
              <a:defRPr sz="1814">
                <a:solidFill>
                  <a:schemeClr val="tx1">
                    <a:tint val="75000"/>
                  </a:schemeClr>
                </a:solidFill>
              </a:defRPr>
            </a:lvl7pPr>
            <a:lvl8pPr marL="3628614" indent="0">
              <a:buNone/>
              <a:defRPr sz="1814">
                <a:solidFill>
                  <a:schemeClr val="tx1">
                    <a:tint val="75000"/>
                  </a:schemeClr>
                </a:solidFill>
              </a:defRPr>
            </a:lvl8pPr>
            <a:lvl9pPr marL="4146987" indent="0">
              <a:buNone/>
              <a:defRPr sz="1814">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CD7EC0CA-41EC-4E61-B837-1F3EA3F49458}" type="datetimeFigureOut">
              <a:rPr lang="de-DE" smtClean="0"/>
              <a:t>23.06.2026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3224353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747504" y="2069887"/>
            <a:ext cx="4620935" cy="4933531"/>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504349" y="2069887"/>
            <a:ext cx="4620935" cy="4933531"/>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CD7EC0CA-41EC-4E61-B837-1F3EA3F49458}" type="datetimeFigureOut">
              <a:rPr lang="de-DE" smtClean="0"/>
              <a:t>23.06.2026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953138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748920" y="413979"/>
            <a:ext cx="9377780" cy="1502918"/>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748922" y="1906097"/>
            <a:ext cx="4599698"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de-DE"/>
              <a:t>Formatvorlagen des Textmasters bearbeiten</a:t>
            </a:r>
          </a:p>
        </p:txBody>
      </p:sp>
      <p:sp>
        <p:nvSpPr>
          <p:cNvPr id="4" name="Content Placeholder 3"/>
          <p:cNvSpPr>
            <a:spLocks noGrp="1"/>
          </p:cNvSpPr>
          <p:nvPr>
            <p:ph sz="half" idx="2"/>
          </p:nvPr>
        </p:nvSpPr>
        <p:spPr>
          <a:xfrm>
            <a:off x="748922" y="2840245"/>
            <a:ext cx="4599698" cy="417757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504350" y="1906097"/>
            <a:ext cx="4622351"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de-DE"/>
              <a:t>Formatvorlagen des Textmasters bearbeiten</a:t>
            </a:r>
          </a:p>
        </p:txBody>
      </p:sp>
      <p:sp>
        <p:nvSpPr>
          <p:cNvPr id="6" name="Content Placeholder 5"/>
          <p:cNvSpPr>
            <a:spLocks noGrp="1"/>
          </p:cNvSpPr>
          <p:nvPr>
            <p:ph sz="quarter" idx="4"/>
          </p:nvPr>
        </p:nvSpPr>
        <p:spPr>
          <a:xfrm>
            <a:off x="5504350" y="2840245"/>
            <a:ext cx="4622351" cy="417757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CD7EC0CA-41EC-4E61-B837-1F3EA3F49458}" type="datetimeFigureOut">
              <a:rPr lang="de-DE" smtClean="0"/>
              <a:t>23.06.2026</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1490942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CD7EC0CA-41EC-4E61-B837-1F3EA3F49458}" type="datetimeFigureOut">
              <a:rPr lang="de-DE" smtClean="0"/>
              <a:t>23.06.2026</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144979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7EC0CA-41EC-4E61-B837-1F3EA3F49458}" type="datetimeFigureOut">
              <a:rPr lang="de-DE" smtClean="0"/>
              <a:t>23.06.2026</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3972939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48920" y="518372"/>
            <a:ext cx="3506757" cy="1814301"/>
          </a:xfrm>
        </p:spPr>
        <p:txBody>
          <a:bodyPr anchor="b"/>
          <a:lstStyle>
            <a:lvl1pPr>
              <a:defRPr sz="3628"/>
            </a:lvl1pPr>
          </a:lstStyle>
          <a:p>
            <a:r>
              <a:rPr lang="de-DE"/>
              <a:t>Titelmasterformat durch Klicken bearbeiten</a:t>
            </a:r>
            <a:endParaRPr lang="en-US" dirty="0"/>
          </a:p>
        </p:txBody>
      </p:sp>
      <p:sp>
        <p:nvSpPr>
          <p:cNvPr id="3" name="Content Placeholder 2"/>
          <p:cNvSpPr>
            <a:spLocks noGrp="1"/>
          </p:cNvSpPr>
          <p:nvPr>
            <p:ph idx="1"/>
          </p:nvPr>
        </p:nvSpPr>
        <p:spPr>
          <a:xfrm>
            <a:off x="4622351" y="1119540"/>
            <a:ext cx="5504349" cy="5525698"/>
          </a:xfrm>
        </p:spPr>
        <p:txBody>
          <a:bodyPr/>
          <a:lstStyle>
            <a:lvl1pPr>
              <a:defRPr sz="3628"/>
            </a:lvl1pPr>
            <a:lvl2pPr>
              <a:defRPr sz="3175"/>
            </a:lvl2pPr>
            <a:lvl3pPr>
              <a:defRPr sz="2721"/>
            </a:lvl3pPr>
            <a:lvl4pPr>
              <a:defRPr sz="2268"/>
            </a:lvl4pPr>
            <a:lvl5pPr>
              <a:defRPr sz="2268"/>
            </a:lvl5pPr>
            <a:lvl6pPr>
              <a:defRPr sz="2268"/>
            </a:lvl6pPr>
            <a:lvl7pPr>
              <a:defRPr sz="2268"/>
            </a:lvl7pPr>
            <a:lvl8pPr>
              <a:defRPr sz="2268"/>
            </a:lvl8pPr>
            <a:lvl9pPr>
              <a:defRPr sz="2268"/>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48920" y="2332673"/>
            <a:ext cx="3506757"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CD7EC0CA-41EC-4E61-B837-1F3EA3F49458}" type="datetimeFigureOut">
              <a:rPr lang="de-DE" smtClean="0"/>
              <a:t>23.06.2026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2377537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48920" y="518372"/>
            <a:ext cx="3506757" cy="1814301"/>
          </a:xfrm>
        </p:spPr>
        <p:txBody>
          <a:bodyPr anchor="b"/>
          <a:lstStyle>
            <a:lvl1pPr>
              <a:defRPr sz="3628"/>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4622351" y="1119540"/>
            <a:ext cx="5504349" cy="5525698"/>
          </a:xfrm>
        </p:spPr>
        <p:txBody>
          <a:bodyPr anchor="t"/>
          <a:lstStyle>
            <a:lvl1pPr marL="0" indent="0">
              <a:buNone/>
              <a:defRPr sz="3628"/>
            </a:lvl1pPr>
            <a:lvl2pPr marL="518373" indent="0">
              <a:buNone/>
              <a:defRPr sz="3175"/>
            </a:lvl2pPr>
            <a:lvl3pPr marL="1036747" indent="0">
              <a:buNone/>
              <a:defRPr sz="2721"/>
            </a:lvl3pPr>
            <a:lvl4pPr marL="1555120" indent="0">
              <a:buNone/>
              <a:defRPr sz="2268"/>
            </a:lvl4pPr>
            <a:lvl5pPr marL="2073493" indent="0">
              <a:buNone/>
              <a:defRPr sz="2268"/>
            </a:lvl5pPr>
            <a:lvl6pPr marL="2591867" indent="0">
              <a:buNone/>
              <a:defRPr sz="2268"/>
            </a:lvl6pPr>
            <a:lvl7pPr marL="3110240" indent="0">
              <a:buNone/>
              <a:defRPr sz="2268"/>
            </a:lvl7pPr>
            <a:lvl8pPr marL="3628614" indent="0">
              <a:buNone/>
              <a:defRPr sz="2268"/>
            </a:lvl8pPr>
            <a:lvl9pPr marL="4146987" indent="0">
              <a:buNone/>
              <a:defRPr sz="2268"/>
            </a:lvl9pPr>
          </a:lstStyle>
          <a:p>
            <a:r>
              <a:rPr lang="de-DE"/>
              <a:t>Bild durch Klicken auf Symbol hinzufügen</a:t>
            </a:r>
            <a:endParaRPr lang="en-US" dirty="0"/>
          </a:p>
        </p:txBody>
      </p:sp>
      <p:sp>
        <p:nvSpPr>
          <p:cNvPr id="4" name="Text Placeholder 3"/>
          <p:cNvSpPr>
            <a:spLocks noGrp="1"/>
          </p:cNvSpPr>
          <p:nvPr>
            <p:ph type="body" sz="half" idx="2"/>
          </p:nvPr>
        </p:nvSpPr>
        <p:spPr>
          <a:xfrm>
            <a:off x="748920" y="2332673"/>
            <a:ext cx="3506757"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CD7EC0CA-41EC-4E61-B837-1F3EA3F49458}" type="datetimeFigureOut">
              <a:rPr lang="de-DE" smtClean="0"/>
              <a:t>23.06.2026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3607539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7504" y="413979"/>
            <a:ext cx="9377780" cy="1502918"/>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747504" y="2069887"/>
            <a:ext cx="9377780" cy="4933531"/>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47504" y="7206808"/>
            <a:ext cx="2446377" cy="413977"/>
          </a:xfrm>
          <a:prstGeom prst="rect">
            <a:avLst/>
          </a:prstGeom>
        </p:spPr>
        <p:txBody>
          <a:bodyPr vert="horz" lIns="91440" tIns="45720" rIns="91440" bIns="45720" rtlCol="0" anchor="ctr"/>
          <a:lstStyle>
            <a:lvl1pPr algn="l">
              <a:defRPr sz="1361">
                <a:solidFill>
                  <a:schemeClr val="tx1">
                    <a:tint val="75000"/>
                  </a:schemeClr>
                </a:solidFill>
              </a:defRPr>
            </a:lvl1pPr>
          </a:lstStyle>
          <a:p>
            <a:fld id="{CD7EC0CA-41EC-4E61-B837-1F3EA3F49458}" type="datetimeFigureOut">
              <a:rPr lang="de-DE" smtClean="0"/>
              <a:t>23.06.2026</a:t>
            </a:fld>
            <a:endParaRPr lang="de-DE"/>
          </a:p>
        </p:txBody>
      </p:sp>
      <p:sp>
        <p:nvSpPr>
          <p:cNvPr id="5" name="Footer Placeholder 4"/>
          <p:cNvSpPr>
            <a:spLocks noGrp="1"/>
          </p:cNvSpPr>
          <p:nvPr>
            <p:ph type="ftr" sz="quarter" idx="3"/>
          </p:nvPr>
        </p:nvSpPr>
        <p:spPr>
          <a:xfrm>
            <a:off x="3601611" y="7206808"/>
            <a:ext cx="3669566" cy="413977"/>
          </a:xfrm>
          <a:prstGeom prst="rect">
            <a:avLst/>
          </a:prstGeom>
        </p:spPr>
        <p:txBody>
          <a:bodyPr vert="horz" lIns="91440" tIns="45720" rIns="91440" bIns="45720" rtlCol="0" anchor="ctr"/>
          <a:lstStyle>
            <a:lvl1pPr algn="ctr">
              <a:defRPr sz="1361">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7678907" y="7206808"/>
            <a:ext cx="2446377" cy="413977"/>
          </a:xfrm>
          <a:prstGeom prst="rect">
            <a:avLst/>
          </a:prstGeom>
        </p:spPr>
        <p:txBody>
          <a:bodyPr vert="horz" lIns="91440" tIns="45720" rIns="91440" bIns="45720" rtlCol="0" anchor="ctr"/>
          <a:lstStyle>
            <a:lvl1pPr algn="r">
              <a:defRPr sz="1361">
                <a:solidFill>
                  <a:schemeClr val="tx1">
                    <a:tint val="75000"/>
                  </a:schemeClr>
                </a:solidFill>
              </a:defRPr>
            </a:lvl1pPr>
          </a:lstStyle>
          <a:p>
            <a:fld id="{FEEA5093-4CD1-4809-9A30-6EDD4E8BF568}" type="slidenum">
              <a:rPr lang="de-DE" smtClean="0"/>
              <a:t>‹Nr.›</a:t>
            </a:fld>
            <a:endParaRPr lang="de-DE"/>
          </a:p>
        </p:txBody>
      </p:sp>
    </p:spTree>
    <p:extLst>
      <p:ext uri="{BB962C8B-B14F-4D97-AF65-F5344CB8AC3E}">
        <p14:creationId xmlns:p14="http://schemas.microsoft.com/office/powerpoint/2010/main" val="7227300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36747" rtl="0" eaLnBrk="1" latinLnBrk="0" hangingPunct="1">
        <a:lnSpc>
          <a:spcPct val="90000"/>
        </a:lnSpc>
        <a:spcBef>
          <a:spcPct val="0"/>
        </a:spcBef>
        <a:buNone/>
        <a:defRPr sz="4989" kern="1200">
          <a:solidFill>
            <a:schemeClr val="tx1"/>
          </a:solidFill>
          <a:latin typeface="+mj-lt"/>
          <a:ea typeface="+mj-ea"/>
          <a:cs typeface="+mj-cs"/>
        </a:defRPr>
      </a:lvl1pPr>
    </p:titleStyle>
    <p:bodyStyle>
      <a:lvl1pPr marL="259187" indent="-259187" algn="l" defTabSz="1036747" rtl="0" eaLnBrk="1" latinLnBrk="0" hangingPunct="1">
        <a:lnSpc>
          <a:spcPct val="90000"/>
        </a:lnSpc>
        <a:spcBef>
          <a:spcPts val="1134"/>
        </a:spcBef>
        <a:buFont typeface="Arial" panose="020B0604020202020204" pitchFamily="34" charset="0"/>
        <a:buChar char="•"/>
        <a:defRPr sz="3175" kern="1200">
          <a:solidFill>
            <a:schemeClr val="tx1"/>
          </a:solidFill>
          <a:latin typeface="+mn-lt"/>
          <a:ea typeface="+mn-ea"/>
          <a:cs typeface="+mn-cs"/>
        </a:defRPr>
      </a:lvl1pPr>
      <a:lvl2pPr marL="777560" indent="-259187" algn="l" defTabSz="1036747" rtl="0" eaLnBrk="1" latinLnBrk="0" hangingPunct="1">
        <a:lnSpc>
          <a:spcPct val="90000"/>
        </a:lnSpc>
        <a:spcBef>
          <a:spcPts val="567"/>
        </a:spcBef>
        <a:buFont typeface="Arial" panose="020B0604020202020204" pitchFamily="34" charset="0"/>
        <a:buChar char="•"/>
        <a:defRPr sz="2721" kern="1200">
          <a:solidFill>
            <a:schemeClr val="tx1"/>
          </a:solidFill>
          <a:latin typeface="+mn-lt"/>
          <a:ea typeface="+mn-ea"/>
          <a:cs typeface="+mn-cs"/>
        </a:defRPr>
      </a:lvl2pPr>
      <a:lvl3pPr marL="1295933" indent="-259187" algn="l" defTabSz="1036747" rtl="0" eaLnBrk="1" latinLnBrk="0" hangingPunct="1">
        <a:lnSpc>
          <a:spcPct val="90000"/>
        </a:lnSpc>
        <a:spcBef>
          <a:spcPts val="567"/>
        </a:spcBef>
        <a:buFont typeface="Arial" panose="020B0604020202020204" pitchFamily="34" charset="0"/>
        <a:buChar char="•"/>
        <a:defRPr sz="2268" kern="1200">
          <a:solidFill>
            <a:schemeClr val="tx1"/>
          </a:solidFill>
          <a:latin typeface="+mn-lt"/>
          <a:ea typeface="+mn-ea"/>
          <a:cs typeface="+mn-cs"/>
        </a:defRPr>
      </a:lvl3pPr>
      <a:lvl4pPr marL="1814307"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4pPr>
      <a:lvl5pPr marL="2332680"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9pPr>
    </p:bodyStyle>
    <p:otherStyle>
      <a:defPPr>
        <a:defRPr lang="en-US"/>
      </a:defPPr>
      <a:lvl1pPr marL="0" algn="l" defTabSz="1036747" rtl="0" eaLnBrk="1" latinLnBrk="0" hangingPunct="1">
        <a:defRPr sz="2041" kern="1200">
          <a:solidFill>
            <a:schemeClr val="tx1"/>
          </a:solidFill>
          <a:latin typeface="+mn-lt"/>
          <a:ea typeface="+mn-ea"/>
          <a:cs typeface="+mn-cs"/>
        </a:defRPr>
      </a:lvl1pPr>
      <a:lvl2pPr marL="518373" algn="l" defTabSz="1036747" rtl="0" eaLnBrk="1" latinLnBrk="0" hangingPunct="1">
        <a:defRPr sz="2041" kern="1200">
          <a:solidFill>
            <a:schemeClr val="tx1"/>
          </a:solidFill>
          <a:latin typeface="+mn-lt"/>
          <a:ea typeface="+mn-ea"/>
          <a:cs typeface="+mn-cs"/>
        </a:defRPr>
      </a:lvl2pPr>
      <a:lvl3pPr marL="1036747" algn="l" defTabSz="1036747" rtl="0" eaLnBrk="1" latinLnBrk="0" hangingPunct="1">
        <a:defRPr sz="2041" kern="1200">
          <a:solidFill>
            <a:schemeClr val="tx1"/>
          </a:solidFill>
          <a:latin typeface="+mn-lt"/>
          <a:ea typeface="+mn-ea"/>
          <a:cs typeface="+mn-cs"/>
        </a:defRPr>
      </a:lvl3pPr>
      <a:lvl4pPr marL="1555120" algn="l" defTabSz="1036747" rtl="0" eaLnBrk="1" latinLnBrk="0" hangingPunct="1">
        <a:defRPr sz="2041" kern="1200">
          <a:solidFill>
            <a:schemeClr val="tx1"/>
          </a:solidFill>
          <a:latin typeface="+mn-lt"/>
          <a:ea typeface="+mn-ea"/>
          <a:cs typeface="+mn-cs"/>
        </a:defRPr>
      </a:lvl4pPr>
      <a:lvl5pPr marL="2073493" algn="l" defTabSz="1036747" rtl="0" eaLnBrk="1" latinLnBrk="0" hangingPunct="1">
        <a:defRPr sz="2041" kern="1200">
          <a:solidFill>
            <a:schemeClr val="tx1"/>
          </a:solidFill>
          <a:latin typeface="+mn-lt"/>
          <a:ea typeface="+mn-ea"/>
          <a:cs typeface="+mn-cs"/>
        </a:defRPr>
      </a:lvl5pPr>
      <a:lvl6pPr marL="2591867" algn="l" defTabSz="1036747" rtl="0" eaLnBrk="1" latinLnBrk="0" hangingPunct="1">
        <a:defRPr sz="2041" kern="1200">
          <a:solidFill>
            <a:schemeClr val="tx1"/>
          </a:solidFill>
          <a:latin typeface="+mn-lt"/>
          <a:ea typeface="+mn-ea"/>
          <a:cs typeface="+mn-cs"/>
        </a:defRPr>
      </a:lvl6pPr>
      <a:lvl7pPr marL="3110240" algn="l" defTabSz="1036747" rtl="0" eaLnBrk="1" latinLnBrk="0" hangingPunct="1">
        <a:defRPr sz="2041" kern="1200">
          <a:solidFill>
            <a:schemeClr val="tx1"/>
          </a:solidFill>
          <a:latin typeface="+mn-lt"/>
          <a:ea typeface="+mn-ea"/>
          <a:cs typeface="+mn-cs"/>
        </a:defRPr>
      </a:lvl7pPr>
      <a:lvl8pPr marL="3628614" algn="l" defTabSz="1036747" rtl="0" eaLnBrk="1" latinLnBrk="0" hangingPunct="1">
        <a:defRPr sz="2041" kern="1200">
          <a:solidFill>
            <a:schemeClr val="tx1"/>
          </a:solidFill>
          <a:latin typeface="+mn-lt"/>
          <a:ea typeface="+mn-ea"/>
          <a:cs typeface="+mn-cs"/>
        </a:defRPr>
      </a:lvl8pPr>
      <a:lvl9pPr marL="4146987" algn="l" defTabSz="1036747" rtl="0" eaLnBrk="1" latinLnBrk="0" hangingPunct="1">
        <a:defRPr sz="20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hyperlink" Target="https://www.familienportal.nrw/de/6-bis-10-jahre/betreuung-bildung/linkshaender"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kindergesundheit-info.de/themen/entwicklung/entwicklungsschritte/motorische-entwicklung/linkshaendigkeit/"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p:cNvGrpSpPr/>
          <p:nvPr/>
        </p:nvGrpSpPr>
        <p:grpSpPr>
          <a:xfrm rot="19938324">
            <a:off x="2869040" y="-253814"/>
            <a:ext cx="3163015" cy="3163015"/>
            <a:chOff x="2636164" y="778334"/>
            <a:chExt cx="3163015" cy="3163015"/>
          </a:xfrm>
        </p:grpSpPr>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526801">
              <a:off x="2636164" y="778334"/>
              <a:ext cx="3163015" cy="3163015"/>
            </a:xfrm>
            <a:prstGeom prst="rect">
              <a:avLst/>
            </a:prstGeom>
          </p:spPr>
        </p:pic>
        <p:sp>
          <p:nvSpPr>
            <p:cNvPr id="38" name="Textfeld 37"/>
            <p:cNvSpPr txBox="1"/>
            <p:nvPr/>
          </p:nvSpPr>
          <p:spPr>
            <a:xfrm rot="1079752">
              <a:off x="3513456" y="1541977"/>
              <a:ext cx="1634464" cy="1200329"/>
            </a:xfrm>
            <a:prstGeom prst="rect">
              <a:avLst/>
            </a:prstGeom>
            <a:noFill/>
          </p:spPr>
          <p:txBody>
            <a:bodyPr wrap="square" rtlCol="0">
              <a:spAutoFit/>
            </a:bodyPr>
            <a:lstStyle/>
            <a:p>
              <a:pPr algn="just"/>
              <a:r>
                <a:rPr lang="de-DE" sz="900" dirty="0">
                  <a:latin typeface="Arial" panose="020B0604020202020204" pitchFamily="34" charset="0"/>
                  <a:cs typeface="Arial" panose="020B0604020202020204" pitchFamily="34" charset="0"/>
                </a:rPr>
                <a:t>Das Umfeld sollte möglichst versuchen Kindern bei Alltagstätigkeiten eine freie Handwahl zu ermöglichen (z.B. beim Anreichen von Gegenständen oder dem Üben des Umgangs mit Besteck oder Stiften). </a:t>
              </a:r>
            </a:p>
          </p:txBody>
        </p:sp>
      </p:grpSp>
      <p:sp>
        <p:nvSpPr>
          <p:cNvPr id="5" name="Rechteck 4"/>
          <p:cNvSpPr/>
          <p:nvPr/>
        </p:nvSpPr>
        <p:spPr>
          <a:xfrm>
            <a:off x="5437188" y="0"/>
            <a:ext cx="5452380" cy="7775575"/>
          </a:xfrm>
          <a:prstGeom prst="rect">
            <a:avLst/>
          </a:prstGeom>
          <a:solidFill>
            <a:srgbClr val="815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
          <p:cNvSpPr/>
          <p:nvPr/>
        </p:nvSpPr>
        <p:spPr>
          <a:xfrm rot="20992681">
            <a:off x="6570897" y="1038989"/>
            <a:ext cx="3447439" cy="3375086"/>
          </a:xfrm>
          <a:custGeom>
            <a:avLst/>
            <a:gdLst>
              <a:gd name="connsiteX0" fmla="*/ 0 w 3330851"/>
              <a:gd name="connsiteY0" fmla="*/ 0 h 3396816"/>
              <a:gd name="connsiteX1" fmla="*/ 3330851 w 3330851"/>
              <a:gd name="connsiteY1" fmla="*/ 0 h 3396816"/>
              <a:gd name="connsiteX2" fmla="*/ 3330851 w 3330851"/>
              <a:gd name="connsiteY2" fmla="*/ 3396816 h 3396816"/>
              <a:gd name="connsiteX3" fmla="*/ 0 w 3330851"/>
              <a:gd name="connsiteY3" fmla="*/ 3396816 h 3396816"/>
              <a:gd name="connsiteX4" fmla="*/ 0 w 3330851"/>
              <a:gd name="connsiteY4" fmla="*/ 0 h 3396816"/>
              <a:gd name="connsiteX0" fmla="*/ 0 w 3330851"/>
              <a:gd name="connsiteY0" fmla="*/ 0 h 3396816"/>
              <a:gd name="connsiteX1" fmla="*/ 3162736 w 3330851"/>
              <a:gd name="connsiteY1" fmla="*/ 1919 h 3396816"/>
              <a:gd name="connsiteX2" fmla="*/ 3330851 w 3330851"/>
              <a:gd name="connsiteY2" fmla="*/ 3396816 h 3396816"/>
              <a:gd name="connsiteX3" fmla="*/ 0 w 3330851"/>
              <a:gd name="connsiteY3" fmla="*/ 3396816 h 3396816"/>
              <a:gd name="connsiteX4" fmla="*/ 0 w 3330851"/>
              <a:gd name="connsiteY4" fmla="*/ 0 h 3396816"/>
              <a:gd name="connsiteX0" fmla="*/ 561893 w 3892744"/>
              <a:gd name="connsiteY0" fmla="*/ 0 h 3396816"/>
              <a:gd name="connsiteX1" fmla="*/ 3724629 w 3892744"/>
              <a:gd name="connsiteY1" fmla="*/ 1919 h 3396816"/>
              <a:gd name="connsiteX2" fmla="*/ 3892744 w 3892744"/>
              <a:gd name="connsiteY2" fmla="*/ 3396816 h 3396816"/>
              <a:gd name="connsiteX3" fmla="*/ 0 w 3892744"/>
              <a:gd name="connsiteY3" fmla="*/ 3256681 h 3396816"/>
              <a:gd name="connsiteX4" fmla="*/ 561893 w 3892744"/>
              <a:gd name="connsiteY4" fmla="*/ 0 h 3396816"/>
              <a:gd name="connsiteX0" fmla="*/ 0 w 4077312"/>
              <a:gd name="connsiteY0" fmla="*/ 0 h 4409105"/>
              <a:gd name="connsiteX1" fmla="*/ 3909197 w 4077312"/>
              <a:gd name="connsiteY1" fmla="*/ 1014208 h 4409105"/>
              <a:gd name="connsiteX2" fmla="*/ 4077312 w 4077312"/>
              <a:gd name="connsiteY2" fmla="*/ 4409105 h 4409105"/>
              <a:gd name="connsiteX3" fmla="*/ 184568 w 4077312"/>
              <a:gd name="connsiteY3" fmla="*/ 4268970 h 4409105"/>
              <a:gd name="connsiteX4" fmla="*/ 0 w 4077312"/>
              <a:gd name="connsiteY4" fmla="*/ 0 h 4409105"/>
              <a:gd name="connsiteX0" fmla="*/ 490262 w 3892744"/>
              <a:gd name="connsiteY0" fmla="*/ 0 h 3893691"/>
              <a:gd name="connsiteX1" fmla="*/ 3724629 w 3892744"/>
              <a:gd name="connsiteY1" fmla="*/ 498794 h 3893691"/>
              <a:gd name="connsiteX2" fmla="*/ 3892744 w 3892744"/>
              <a:gd name="connsiteY2" fmla="*/ 3893691 h 3893691"/>
              <a:gd name="connsiteX3" fmla="*/ 0 w 3892744"/>
              <a:gd name="connsiteY3" fmla="*/ 3753556 h 3893691"/>
              <a:gd name="connsiteX4" fmla="*/ 490262 w 3892744"/>
              <a:gd name="connsiteY4" fmla="*/ 0 h 3893691"/>
              <a:gd name="connsiteX0" fmla="*/ 632250 w 4034732"/>
              <a:gd name="connsiteY0" fmla="*/ 0 h 3893691"/>
              <a:gd name="connsiteX1" fmla="*/ 3866617 w 4034732"/>
              <a:gd name="connsiteY1" fmla="*/ 498794 h 3893691"/>
              <a:gd name="connsiteX2" fmla="*/ 4034732 w 4034732"/>
              <a:gd name="connsiteY2" fmla="*/ 3893691 h 3893691"/>
              <a:gd name="connsiteX3" fmla="*/ 0 w 4034732"/>
              <a:gd name="connsiteY3" fmla="*/ 3753738 h 3893691"/>
              <a:gd name="connsiteX4" fmla="*/ 632250 w 4034732"/>
              <a:gd name="connsiteY4" fmla="*/ 0 h 3893691"/>
              <a:gd name="connsiteX0" fmla="*/ 632250 w 4034732"/>
              <a:gd name="connsiteY0" fmla="*/ 0 h 3893691"/>
              <a:gd name="connsiteX1" fmla="*/ 3856958 w 4034732"/>
              <a:gd name="connsiteY1" fmla="*/ 51820 h 3893691"/>
              <a:gd name="connsiteX2" fmla="*/ 4034732 w 4034732"/>
              <a:gd name="connsiteY2" fmla="*/ 3893691 h 3893691"/>
              <a:gd name="connsiteX3" fmla="*/ 0 w 4034732"/>
              <a:gd name="connsiteY3" fmla="*/ 3753738 h 3893691"/>
              <a:gd name="connsiteX4" fmla="*/ 632250 w 4034732"/>
              <a:gd name="connsiteY4" fmla="*/ 0 h 3893691"/>
              <a:gd name="connsiteX0" fmla="*/ 632250 w 4030019"/>
              <a:gd name="connsiteY0" fmla="*/ 0 h 3929550"/>
              <a:gd name="connsiteX1" fmla="*/ 3856958 w 4030019"/>
              <a:gd name="connsiteY1" fmla="*/ 51820 h 3929550"/>
              <a:gd name="connsiteX2" fmla="*/ 4030019 w 4030019"/>
              <a:gd name="connsiteY2" fmla="*/ 3929550 h 3929550"/>
              <a:gd name="connsiteX3" fmla="*/ 0 w 4030019"/>
              <a:gd name="connsiteY3" fmla="*/ 3753738 h 3929550"/>
              <a:gd name="connsiteX4" fmla="*/ 632250 w 4030019"/>
              <a:gd name="connsiteY4" fmla="*/ 0 h 392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0019" h="3929550">
                <a:moveTo>
                  <a:pt x="632250" y="0"/>
                </a:moveTo>
                <a:lnTo>
                  <a:pt x="3856958" y="51820"/>
                </a:lnTo>
                <a:lnTo>
                  <a:pt x="4030019" y="3929550"/>
                </a:lnTo>
                <a:lnTo>
                  <a:pt x="0" y="3753738"/>
                </a:lnTo>
                <a:lnTo>
                  <a:pt x="632250" y="0"/>
                </a:lnTo>
                <a:close/>
              </a:path>
            </a:pathLst>
          </a:custGeom>
          <a:solidFill>
            <a:schemeClr val="tx1">
              <a:lumMod val="75000"/>
              <a:lumOff val="25000"/>
              <a:alpha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553"/>
          </a:p>
        </p:txBody>
      </p:sp>
      <p:sp>
        <p:nvSpPr>
          <p:cNvPr id="13" name="Rechteck 1"/>
          <p:cNvSpPr/>
          <p:nvPr/>
        </p:nvSpPr>
        <p:spPr>
          <a:xfrm rot="10092076">
            <a:off x="5903807" y="591916"/>
            <a:ext cx="2549667" cy="3031221"/>
          </a:xfrm>
          <a:custGeom>
            <a:avLst/>
            <a:gdLst>
              <a:gd name="connsiteX0" fmla="*/ 0 w 3330851"/>
              <a:gd name="connsiteY0" fmla="*/ 0 h 3396816"/>
              <a:gd name="connsiteX1" fmla="*/ 3330851 w 3330851"/>
              <a:gd name="connsiteY1" fmla="*/ 0 h 3396816"/>
              <a:gd name="connsiteX2" fmla="*/ 3330851 w 3330851"/>
              <a:gd name="connsiteY2" fmla="*/ 3396816 h 3396816"/>
              <a:gd name="connsiteX3" fmla="*/ 0 w 3330851"/>
              <a:gd name="connsiteY3" fmla="*/ 3396816 h 3396816"/>
              <a:gd name="connsiteX4" fmla="*/ 0 w 3330851"/>
              <a:gd name="connsiteY4" fmla="*/ 0 h 3396816"/>
              <a:gd name="connsiteX0" fmla="*/ 0 w 3330851"/>
              <a:gd name="connsiteY0" fmla="*/ 0 h 3396816"/>
              <a:gd name="connsiteX1" fmla="*/ 3162736 w 3330851"/>
              <a:gd name="connsiteY1" fmla="*/ 1919 h 3396816"/>
              <a:gd name="connsiteX2" fmla="*/ 3330851 w 3330851"/>
              <a:gd name="connsiteY2" fmla="*/ 3396816 h 3396816"/>
              <a:gd name="connsiteX3" fmla="*/ 0 w 3330851"/>
              <a:gd name="connsiteY3" fmla="*/ 3396816 h 3396816"/>
              <a:gd name="connsiteX4" fmla="*/ 0 w 3330851"/>
              <a:gd name="connsiteY4" fmla="*/ 0 h 3396816"/>
              <a:gd name="connsiteX0" fmla="*/ 561893 w 3892744"/>
              <a:gd name="connsiteY0" fmla="*/ 0 h 3396816"/>
              <a:gd name="connsiteX1" fmla="*/ 3724629 w 3892744"/>
              <a:gd name="connsiteY1" fmla="*/ 1919 h 3396816"/>
              <a:gd name="connsiteX2" fmla="*/ 3892744 w 3892744"/>
              <a:gd name="connsiteY2" fmla="*/ 3396816 h 3396816"/>
              <a:gd name="connsiteX3" fmla="*/ 0 w 3892744"/>
              <a:gd name="connsiteY3" fmla="*/ 3256681 h 3396816"/>
              <a:gd name="connsiteX4" fmla="*/ 561893 w 3892744"/>
              <a:gd name="connsiteY4" fmla="*/ 0 h 3396816"/>
              <a:gd name="connsiteX0" fmla="*/ 0 w 4077312"/>
              <a:gd name="connsiteY0" fmla="*/ 0 h 4409105"/>
              <a:gd name="connsiteX1" fmla="*/ 3909197 w 4077312"/>
              <a:gd name="connsiteY1" fmla="*/ 1014208 h 4409105"/>
              <a:gd name="connsiteX2" fmla="*/ 4077312 w 4077312"/>
              <a:gd name="connsiteY2" fmla="*/ 4409105 h 4409105"/>
              <a:gd name="connsiteX3" fmla="*/ 184568 w 4077312"/>
              <a:gd name="connsiteY3" fmla="*/ 4268970 h 4409105"/>
              <a:gd name="connsiteX4" fmla="*/ 0 w 4077312"/>
              <a:gd name="connsiteY4" fmla="*/ 0 h 4409105"/>
              <a:gd name="connsiteX0" fmla="*/ 490262 w 3892744"/>
              <a:gd name="connsiteY0" fmla="*/ 0 h 3893691"/>
              <a:gd name="connsiteX1" fmla="*/ 3724629 w 3892744"/>
              <a:gd name="connsiteY1" fmla="*/ 498794 h 3893691"/>
              <a:gd name="connsiteX2" fmla="*/ 3892744 w 3892744"/>
              <a:gd name="connsiteY2" fmla="*/ 3893691 h 3893691"/>
              <a:gd name="connsiteX3" fmla="*/ 0 w 3892744"/>
              <a:gd name="connsiteY3" fmla="*/ 3753556 h 3893691"/>
              <a:gd name="connsiteX4" fmla="*/ 490262 w 3892744"/>
              <a:gd name="connsiteY4" fmla="*/ 0 h 3893691"/>
              <a:gd name="connsiteX0" fmla="*/ 632250 w 4034732"/>
              <a:gd name="connsiteY0" fmla="*/ 0 h 3893691"/>
              <a:gd name="connsiteX1" fmla="*/ 3866617 w 4034732"/>
              <a:gd name="connsiteY1" fmla="*/ 498794 h 3893691"/>
              <a:gd name="connsiteX2" fmla="*/ 4034732 w 4034732"/>
              <a:gd name="connsiteY2" fmla="*/ 3893691 h 3893691"/>
              <a:gd name="connsiteX3" fmla="*/ 0 w 4034732"/>
              <a:gd name="connsiteY3" fmla="*/ 3753738 h 3893691"/>
              <a:gd name="connsiteX4" fmla="*/ 632250 w 4034732"/>
              <a:gd name="connsiteY4" fmla="*/ 0 h 3893691"/>
              <a:gd name="connsiteX0" fmla="*/ 632250 w 4034732"/>
              <a:gd name="connsiteY0" fmla="*/ 0 h 3893691"/>
              <a:gd name="connsiteX1" fmla="*/ 3856958 w 4034732"/>
              <a:gd name="connsiteY1" fmla="*/ 51820 h 3893691"/>
              <a:gd name="connsiteX2" fmla="*/ 4034732 w 4034732"/>
              <a:gd name="connsiteY2" fmla="*/ 3893691 h 3893691"/>
              <a:gd name="connsiteX3" fmla="*/ 0 w 4034732"/>
              <a:gd name="connsiteY3" fmla="*/ 3753738 h 3893691"/>
              <a:gd name="connsiteX4" fmla="*/ 632250 w 4034732"/>
              <a:gd name="connsiteY4" fmla="*/ 0 h 3893691"/>
              <a:gd name="connsiteX0" fmla="*/ 632250 w 4030019"/>
              <a:gd name="connsiteY0" fmla="*/ 0 h 3929550"/>
              <a:gd name="connsiteX1" fmla="*/ 3856958 w 4030019"/>
              <a:gd name="connsiteY1" fmla="*/ 51820 h 3929550"/>
              <a:gd name="connsiteX2" fmla="*/ 4030019 w 4030019"/>
              <a:gd name="connsiteY2" fmla="*/ 3929550 h 3929550"/>
              <a:gd name="connsiteX3" fmla="*/ 0 w 4030019"/>
              <a:gd name="connsiteY3" fmla="*/ 3753738 h 3929550"/>
              <a:gd name="connsiteX4" fmla="*/ 632250 w 4030019"/>
              <a:gd name="connsiteY4" fmla="*/ 0 h 392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0019" h="3929550">
                <a:moveTo>
                  <a:pt x="632250" y="0"/>
                </a:moveTo>
                <a:lnTo>
                  <a:pt x="3856958" y="51820"/>
                </a:lnTo>
                <a:lnTo>
                  <a:pt x="4030019" y="3929550"/>
                </a:lnTo>
                <a:lnTo>
                  <a:pt x="0" y="3753738"/>
                </a:lnTo>
                <a:lnTo>
                  <a:pt x="632250" y="0"/>
                </a:lnTo>
                <a:close/>
              </a:path>
            </a:pathLst>
          </a:custGeom>
          <a:solidFill>
            <a:schemeClr val="tx1">
              <a:lumMod val="75000"/>
              <a:lumOff val="25000"/>
              <a:alpha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553"/>
          </a:p>
        </p:txBody>
      </p:sp>
      <p:sp>
        <p:nvSpPr>
          <p:cNvPr id="18" name="Textfeld 17"/>
          <p:cNvSpPr txBox="1"/>
          <p:nvPr/>
        </p:nvSpPr>
        <p:spPr>
          <a:xfrm>
            <a:off x="5437188" y="4957312"/>
            <a:ext cx="5327650" cy="553998"/>
          </a:xfrm>
          <a:prstGeom prst="rect">
            <a:avLst/>
          </a:prstGeom>
          <a:noFill/>
        </p:spPr>
        <p:txBody>
          <a:bodyPr wrap="square" rtlCol="0">
            <a:spAutoFit/>
          </a:bodyPr>
          <a:lstStyle/>
          <a:p>
            <a:pPr algn="ctr"/>
            <a:r>
              <a:rPr lang="de-DE" sz="3000" dirty="0">
                <a:solidFill>
                  <a:schemeClr val="bg1"/>
                </a:solidFill>
                <a:latin typeface="Segoe UI Semibold" panose="020B0702040204020203" pitchFamily="34" charset="0"/>
                <a:cs typeface="Segoe UI Semibold" panose="020B0702040204020203" pitchFamily="34" charset="0"/>
              </a:rPr>
              <a:t>Linkshändigkeit</a:t>
            </a:r>
            <a:endParaRPr lang="de-DE" sz="3000" dirty="0">
              <a:latin typeface="Segoe UI Semibold" panose="020B0702040204020203" pitchFamily="34" charset="0"/>
              <a:cs typeface="Segoe UI Semibold" panose="020B0702040204020203" pitchFamily="34" charset="0"/>
            </a:endParaRPr>
          </a:p>
        </p:txBody>
      </p:sp>
      <p:sp>
        <p:nvSpPr>
          <p:cNvPr id="19" name="Textfeld 18"/>
          <p:cNvSpPr txBox="1"/>
          <p:nvPr/>
        </p:nvSpPr>
        <p:spPr>
          <a:xfrm>
            <a:off x="5437189" y="5923825"/>
            <a:ext cx="5327650" cy="369332"/>
          </a:xfrm>
          <a:prstGeom prst="rect">
            <a:avLst/>
          </a:prstGeom>
          <a:noFill/>
        </p:spPr>
        <p:txBody>
          <a:bodyPr wrap="square" rtlCol="0">
            <a:spAutoFit/>
          </a:bodyPr>
          <a:lstStyle/>
          <a:p>
            <a:pPr algn="ctr"/>
            <a:r>
              <a:rPr lang="de-DE" dirty="0">
                <a:solidFill>
                  <a:schemeClr val="bg1"/>
                </a:solidFill>
                <a:latin typeface="Segoe UI Semibold" panose="020B0702040204020203" pitchFamily="34" charset="0"/>
                <a:cs typeface="Segoe UI Semibold" panose="020B0702040204020203" pitchFamily="34" charset="0"/>
              </a:rPr>
              <a:t>Information für Sorgeberechtigte</a:t>
            </a:r>
            <a:endParaRPr lang="de-DE" dirty="0">
              <a:latin typeface="Segoe UI Semibold" panose="020B0702040204020203" pitchFamily="34" charset="0"/>
              <a:cs typeface="Segoe UI Semibold" panose="020B0702040204020203" pitchFamily="34" charset="0"/>
            </a:endParaRPr>
          </a:p>
        </p:txBody>
      </p:sp>
      <p:sp>
        <p:nvSpPr>
          <p:cNvPr id="24" name="Textfeld 23"/>
          <p:cNvSpPr txBox="1"/>
          <p:nvPr/>
        </p:nvSpPr>
        <p:spPr>
          <a:xfrm>
            <a:off x="133679" y="6245221"/>
            <a:ext cx="3484175" cy="1434175"/>
          </a:xfrm>
          <a:prstGeom prst="rect">
            <a:avLst/>
          </a:prstGeom>
          <a:noFill/>
          <a:ln>
            <a:noFill/>
          </a:ln>
        </p:spPr>
        <p:txBody>
          <a:bodyPr wrap="square" rtlCol="0">
            <a:spAutoFit/>
          </a:bodyPr>
          <a:lstStyle/>
          <a:p>
            <a:pPr>
              <a:lnSpc>
                <a:spcPct val="113000"/>
              </a:lnSpc>
            </a:pPr>
            <a:r>
              <a:rPr lang="de-DE" sz="900" dirty="0">
                <a:latin typeface="Arial" panose="020B0604020202020204" pitchFamily="34" charset="0"/>
                <a:cs typeface="Arial" panose="020B0604020202020204" pitchFamily="34" charset="0"/>
              </a:rPr>
              <a:t>Gesundheitsamt </a:t>
            </a:r>
          </a:p>
          <a:p>
            <a:pPr>
              <a:lnSpc>
                <a:spcPct val="113000"/>
              </a:lnSpc>
            </a:pPr>
            <a:r>
              <a:rPr lang="de-DE" sz="900" dirty="0">
                <a:latin typeface="Arial" panose="020B0604020202020204" pitchFamily="34" charset="0"/>
                <a:cs typeface="Arial" panose="020B0604020202020204" pitchFamily="34" charset="0"/>
              </a:rPr>
              <a:t>Kinder- und Jugendgesundheitsdienst</a:t>
            </a:r>
          </a:p>
          <a:p>
            <a:pPr>
              <a:lnSpc>
                <a:spcPct val="113000"/>
              </a:lnSpc>
            </a:pPr>
            <a:r>
              <a:rPr lang="de-DE" sz="900" dirty="0">
                <a:latin typeface="Arial" panose="020B0604020202020204" pitchFamily="34" charset="0"/>
                <a:cs typeface="Arial" panose="020B0604020202020204" pitchFamily="34" charset="0"/>
              </a:rPr>
              <a:t>Kettelerstraße 29, 64646 Heppenheim </a:t>
            </a:r>
          </a:p>
          <a:p>
            <a:pPr>
              <a:lnSpc>
                <a:spcPct val="113000"/>
              </a:lnSpc>
            </a:pPr>
            <a:r>
              <a:rPr lang="nb-NO" sz="900" dirty="0">
                <a:latin typeface="Arial" panose="020B0604020202020204" pitchFamily="34" charset="0"/>
                <a:cs typeface="Arial" panose="020B0604020202020204" pitchFamily="34" charset="0"/>
              </a:rPr>
              <a:t>Telefon:		+49 (0) 6252 15 - 5846</a:t>
            </a:r>
          </a:p>
          <a:p>
            <a:pPr>
              <a:lnSpc>
                <a:spcPct val="113000"/>
              </a:lnSpc>
            </a:pPr>
            <a:r>
              <a:rPr lang="fr-FR" sz="900" dirty="0">
                <a:latin typeface="Arial" panose="020B0604020202020204" pitchFamily="34" charset="0"/>
                <a:cs typeface="Arial" panose="020B0604020202020204" pitchFamily="34" charset="0"/>
              </a:rPr>
              <a:t>Fax:		+49 (0) 6252 15 - 5995</a:t>
            </a:r>
          </a:p>
          <a:p>
            <a:pPr>
              <a:lnSpc>
                <a:spcPct val="113000"/>
              </a:lnSpc>
            </a:pPr>
            <a:r>
              <a:rPr lang="de-DE" sz="900" dirty="0">
                <a:latin typeface="Arial" panose="020B0604020202020204" pitchFamily="34" charset="0"/>
                <a:cs typeface="Arial" panose="020B0604020202020204" pitchFamily="34" charset="0"/>
              </a:rPr>
              <a:t>gesundheit.schularzt@kreis-bergstrasse.de </a:t>
            </a:r>
          </a:p>
          <a:p>
            <a:pPr>
              <a:lnSpc>
                <a:spcPct val="113000"/>
              </a:lnSpc>
            </a:pPr>
            <a:r>
              <a:rPr lang="de-DE" sz="900" dirty="0">
                <a:latin typeface="Arial" panose="020B0604020202020204" pitchFamily="34" charset="0"/>
                <a:cs typeface="Arial" panose="020B0604020202020204" pitchFamily="34" charset="0"/>
              </a:rPr>
              <a:t>www.kreis-bergstrasse.de </a:t>
            </a:r>
          </a:p>
          <a:p>
            <a:endParaRPr lang="de-DE" sz="900" dirty="0">
              <a:latin typeface="Arial" panose="020B0604020202020204" pitchFamily="34" charset="0"/>
              <a:cs typeface="Arial" panose="020B0604020202020204" pitchFamily="34" charset="0"/>
            </a:endParaRPr>
          </a:p>
          <a:p>
            <a:r>
              <a:rPr lang="de-DE" sz="700" dirty="0">
                <a:latin typeface="Arial" panose="020B0604020202020204" pitchFamily="34" charset="0"/>
                <a:cs typeface="Arial" panose="020B0604020202020204" pitchFamily="34" charset="0"/>
              </a:rPr>
              <a:t>Bildnachweis: Intern</a:t>
            </a:r>
          </a:p>
        </p:txBody>
      </p:sp>
      <p:pic>
        <p:nvPicPr>
          <p:cNvPr id="27" name="Grafik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47938">
            <a:off x="6339773" y="647522"/>
            <a:ext cx="3562773" cy="3562773"/>
          </a:xfrm>
          <a:prstGeom prst="rect">
            <a:avLst/>
          </a:prstGeom>
          <a:ln w="66675">
            <a:solidFill>
              <a:schemeClr val="bg1"/>
            </a:solidFill>
          </a:ln>
        </p:spPr>
      </p:pic>
      <p:sp>
        <p:nvSpPr>
          <p:cNvPr id="15" name="Ellipse 14"/>
          <p:cNvSpPr/>
          <p:nvPr/>
        </p:nvSpPr>
        <p:spPr>
          <a:xfrm rot="18571436">
            <a:off x="9116841" y="513138"/>
            <a:ext cx="303586" cy="459538"/>
          </a:xfrm>
          <a:prstGeom prst="ellipse">
            <a:avLst/>
          </a:prstGeom>
          <a:solidFill>
            <a:schemeClr val="bg1">
              <a:lumMod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553"/>
          </a:p>
        </p:txBody>
      </p:sp>
      <p:pic>
        <p:nvPicPr>
          <p:cNvPr id="16" name="Grafik 15" descr="Pin 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05605" y="132964"/>
            <a:ext cx="427286" cy="610408"/>
          </a:xfrm>
          <a:prstGeom prst="rect">
            <a:avLst/>
          </a:prstGeom>
        </p:spPr>
      </p:pic>
      <p:sp>
        <p:nvSpPr>
          <p:cNvPr id="7" name="Rechteck 6"/>
          <p:cNvSpPr/>
          <p:nvPr/>
        </p:nvSpPr>
        <p:spPr>
          <a:xfrm>
            <a:off x="3781772" y="-16887995"/>
            <a:ext cx="2705100" cy="13315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rot="5400000">
            <a:off x="-23904228" y="-4842389"/>
            <a:ext cx="2705100" cy="13315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rot="5400000">
            <a:off x="37023142" y="-3319781"/>
            <a:ext cx="2705100" cy="13315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p:cNvSpPr/>
          <p:nvPr/>
        </p:nvSpPr>
        <p:spPr>
          <a:xfrm>
            <a:off x="473896" y="954897"/>
            <a:ext cx="2726586" cy="3327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lnSpc>
                <a:spcPct val="114000"/>
              </a:lnSpc>
            </a:pPr>
            <a:r>
              <a:rPr lang="de-DE" sz="900" dirty="0">
                <a:solidFill>
                  <a:schemeClr val="tx1"/>
                </a:solidFill>
                <a:latin typeface="Arial" panose="020B0604020202020204" pitchFamily="34" charset="0"/>
                <a:cs typeface="Arial" panose="020B0604020202020204" pitchFamily="34" charset="0"/>
              </a:rPr>
              <a:t>Es gibt eine Vielzahl spezieller Schulmaterialien für Linkshänderinnen und Linkshänder. Das sollte man bei der Anschaffung der Schulmaterialien beachten.  </a:t>
            </a:r>
          </a:p>
          <a:p>
            <a:pPr lvl="1" algn="just">
              <a:lnSpc>
                <a:spcPct val="114000"/>
              </a:lnSpc>
            </a:pPr>
            <a:r>
              <a:rPr lang="de-DE" sz="900" dirty="0">
                <a:solidFill>
                  <a:schemeClr val="tx1"/>
                </a:solidFill>
                <a:latin typeface="Arial" panose="020B0604020202020204" pitchFamily="34" charset="0"/>
                <a:cs typeface="Arial" panose="020B0604020202020204" pitchFamily="34" charset="0"/>
              </a:rPr>
              <a:t>z.B. </a:t>
            </a:r>
            <a:r>
              <a:rPr lang="de-DE" sz="900" b="1" dirty="0">
                <a:solidFill>
                  <a:schemeClr val="tx1"/>
                </a:solidFill>
                <a:latin typeface="Arial" panose="020B0604020202020204" pitchFamily="34" charset="0"/>
                <a:cs typeface="Arial" panose="020B0604020202020204" pitchFamily="34" charset="0"/>
              </a:rPr>
              <a:t>Scheren</a:t>
            </a:r>
            <a:r>
              <a:rPr lang="de-DE" sz="900" dirty="0">
                <a:solidFill>
                  <a:schemeClr val="tx1"/>
                </a:solidFill>
                <a:latin typeface="Arial" panose="020B0604020202020204" pitchFamily="34" charset="0"/>
                <a:cs typeface="Arial" panose="020B0604020202020204" pitchFamily="34" charset="0"/>
              </a:rPr>
              <a:t>, Füller oder auch Bleistifte mit angepassten Griffmulden, Anspitzer</a:t>
            </a:r>
          </a:p>
          <a:p>
            <a:pPr algn="just">
              <a:lnSpc>
                <a:spcPct val="114000"/>
              </a:lnSpc>
            </a:pPr>
            <a:endParaRPr lang="de-DE" sz="900" dirty="0">
              <a:solidFill>
                <a:schemeClr val="tx1"/>
              </a:solidFill>
              <a:latin typeface="Arial" panose="020B0604020202020204" pitchFamily="34" charset="0"/>
              <a:cs typeface="Arial" panose="020B0604020202020204" pitchFamily="34" charset="0"/>
            </a:endParaRPr>
          </a:p>
          <a:p>
            <a:pPr algn="just">
              <a:lnSpc>
                <a:spcPct val="114000"/>
              </a:lnSpc>
            </a:pPr>
            <a:r>
              <a:rPr lang="de-DE" sz="900" dirty="0">
                <a:solidFill>
                  <a:schemeClr val="tx1"/>
                </a:solidFill>
                <a:latin typeface="Arial" panose="020B0604020202020204" pitchFamily="34" charset="0"/>
                <a:cs typeface="Arial" panose="020B0604020202020204" pitchFamily="34" charset="0"/>
              </a:rPr>
              <a:t>Spezielle Schreibunterlagen können helfen, die richtige (Heft)-Position zu finden.</a:t>
            </a:r>
          </a:p>
          <a:p>
            <a:pPr algn="just">
              <a:lnSpc>
                <a:spcPct val="114000"/>
              </a:lnSpc>
            </a:pPr>
            <a:endParaRPr lang="de-DE" sz="900" dirty="0">
              <a:solidFill>
                <a:schemeClr val="tx1"/>
              </a:solidFill>
              <a:latin typeface="Arial" panose="020B0604020202020204" pitchFamily="34" charset="0"/>
              <a:cs typeface="Arial" panose="020B0604020202020204" pitchFamily="34" charset="0"/>
            </a:endParaRPr>
          </a:p>
          <a:p>
            <a:pPr algn="just">
              <a:lnSpc>
                <a:spcPct val="114000"/>
              </a:lnSpc>
            </a:pPr>
            <a:r>
              <a:rPr lang="de-DE" sz="900" dirty="0">
                <a:solidFill>
                  <a:schemeClr val="tx1"/>
                </a:solidFill>
                <a:latin typeface="Arial" panose="020B0604020202020204" pitchFamily="34" charset="0"/>
                <a:cs typeface="Arial" panose="020B0604020202020204" pitchFamily="34" charset="0"/>
              </a:rPr>
              <a:t>Spezielle Lineale erwiesen sich für den Beginn der Schulzeit oft eher als ungeeignet.</a:t>
            </a:r>
          </a:p>
          <a:p>
            <a:pPr algn="just">
              <a:lnSpc>
                <a:spcPct val="114000"/>
              </a:lnSpc>
            </a:pPr>
            <a:endParaRPr lang="de-DE" sz="900" dirty="0">
              <a:solidFill>
                <a:schemeClr val="tx1"/>
              </a:solidFill>
              <a:latin typeface="Arial" panose="020B0604020202020204" pitchFamily="34" charset="0"/>
              <a:cs typeface="Arial" panose="020B0604020202020204" pitchFamily="34" charset="0"/>
            </a:endParaRPr>
          </a:p>
          <a:p>
            <a:pPr algn="just">
              <a:lnSpc>
                <a:spcPct val="114000"/>
              </a:lnSpc>
            </a:pPr>
            <a:r>
              <a:rPr lang="de-DE" sz="900" dirty="0">
                <a:solidFill>
                  <a:schemeClr val="tx1"/>
                </a:solidFill>
                <a:latin typeface="Arial" panose="020B0604020202020204" pitchFamily="34" charset="0"/>
                <a:cs typeface="Arial" panose="020B0604020202020204" pitchFamily="34" charset="0"/>
              </a:rPr>
              <a:t>Häufig werden in der 1. Klasse Schreibhefte verwendet, in denen links ein Buchstabe oder Wort geschrieben steht, welchen bzw. welches</a:t>
            </a:r>
            <a:r>
              <a:rPr lang="de-DE" sz="900" dirty="0">
                <a:solidFill>
                  <a:srgbClr val="FF0000"/>
                </a:solidFill>
                <a:latin typeface="Arial" panose="020B0604020202020204" pitchFamily="34" charset="0"/>
                <a:cs typeface="Arial" panose="020B0604020202020204" pitchFamily="34" charset="0"/>
              </a:rPr>
              <a:t> </a:t>
            </a:r>
            <a:r>
              <a:rPr lang="de-DE" sz="900" dirty="0">
                <a:solidFill>
                  <a:schemeClr val="tx1"/>
                </a:solidFill>
                <a:latin typeface="Arial" panose="020B0604020202020204" pitchFamily="34" charset="0"/>
                <a:cs typeface="Arial" panose="020B0604020202020204" pitchFamily="34" charset="0"/>
              </a:rPr>
              <a:t>das Kind auf der Zeile nachschreiben soll. Auch bei richtiger Schreibhaltung würde diese Vorlage verdeckt werden, sodass es eine große Hilfe ist, das Wort auch an den rechten Zeilenrand zu schreiben.</a:t>
            </a:r>
          </a:p>
          <a:p>
            <a:pPr algn="just">
              <a:lnSpc>
                <a:spcPct val="114000"/>
              </a:lnSpc>
            </a:pPr>
            <a:endParaRPr lang="de-DE" sz="900" dirty="0">
              <a:solidFill>
                <a:schemeClr val="tx1"/>
              </a:solidFill>
            </a:endParaRPr>
          </a:p>
        </p:txBody>
      </p:sp>
      <p:sp>
        <p:nvSpPr>
          <p:cNvPr id="39" name="Rechteck 38"/>
          <p:cNvSpPr/>
          <p:nvPr/>
        </p:nvSpPr>
        <p:spPr>
          <a:xfrm>
            <a:off x="-24116" y="0"/>
            <a:ext cx="2304000" cy="552331"/>
          </a:xfrm>
          <a:prstGeom prst="rect">
            <a:avLst/>
          </a:prstGeom>
          <a:solidFill>
            <a:srgbClr val="815595"/>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r"/>
            <a:r>
              <a:rPr lang="de-DE" sz="1600" b="1" dirty="0">
                <a:solidFill>
                  <a:schemeClr val="bg1"/>
                </a:solidFill>
                <a:latin typeface="Arial" panose="020B0604020202020204" pitchFamily="34" charset="0"/>
                <a:cs typeface="Arial" panose="020B0604020202020204" pitchFamily="34" charset="0"/>
              </a:rPr>
              <a:t>Tipps und Links</a:t>
            </a:r>
            <a:endParaRPr lang="de-DE" b="1" dirty="0">
              <a:solidFill>
                <a:schemeClr val="bg1"/>
              </a:solidFill>
              <a:latin typeface="Arial" panose="020B0604020202020204" pitchFamily="34" charset="0"/>
              <a:cs typeface="Arial" panose="020B0604020202020204" pitchFamily="34" charset="0"/>
            </a:endParaRPr>
          </a:p>
        </p:txBody>
      </p:sp>
      <p:sp>
        <p:nvSpPr>
          <p:cNvPr id="41" name="Pfeil nach rechts 40"/>
          <p:cNvSpPr/>
          <p:nvPr/>
        </p:nvSpPr>
        <p:spPr>
          <a:xfrm>
            <a:off x="252150" y="1009964"/>
            <a:ext cx="186901" cy="123151"/>
          </a:xfrm>
          <a:prstGeom prst="rightArrow">
            <a:avLst/>
          </a:prstGeom>
          <a:solidFill>
            <a:srgbClr val="81559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latin typeface="Arial" panose="020B0604020202020204" pitchFamily="34" charset="0"/>
              <a:cs typeface="Arial" panose="020B0604020202020204" pitchFamily="34" charset="0"/>
            </a:endParaRPr>
          </a:p>
        </p:txBody>
      </p:sp>
      <p:sp>
        <p:nvSpPr>
          <p:cNvPr id="42" name="Pfeil nach rechts 41"/>
          <p:cNvSpPr/>
          <p:nvPr/>
        </p:nvSpPr>
        <p:spPr>
          <a:xfrm>
            <a:off x="764329" y="1649710"/>
            <a:ext cx="186901" cy="123151"/>
          </a:xfrm>
          <a:prstGeom prst="rightArrow">
            <a:avLst/>
          </a:prstGeom>
          <a:solidFill>
            <a:srgbClr val="81559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latin typeface="Arial" panose="020B0604020202020204" pitchFamily="34" charset="0"/>
              <a:cs typeface="Arial" panose="020B0604020202020204" pitchFamily="34" charset="0"/>
            </a:endParaRPr>
          </a:p>
        </p:txBody>
      </p:sp>
      <p:sp>
        <p:nvSpPr>
          <p:cNvPr id="43" name="Pfeil nach rechts 42"/>
          <p:cNvSpPr/>
          <p:nvPr/>
        </p:nvSpPr>
        <p:spPr>
          <a:xfrm>
            <a:off x="252150" y="2113426"/>
            <a:ext cx="186901" cy="123151"/>
          </a:xfrm>
          <a:prstGeom prst="rightArrow">
            <a:avLst/>
          </a:prstGeom>
          <a:solidFill>
            <a:srgbClr val="81559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latin typeface="Arial" panose="020B0604020202020204" pitchFamily="34" charset="0"/>
              <a:cs typeface="Arial" panose="020B0604020202020204" pitchFamily="34" charset="0"/>
            </a:endParaRPr>
          </a:p>
        </p:txBody>
      </p:sp>
      <p:sp>
        <p:nvSpPr>
          <p:cNvPr id="44" name="Pfeil nach rechts 43"/>
          <p:cNvSpPr/>
          <p:nvPr/>
        </p:nvSpPr>
        <p:spPr>
          <a:xfrm>
            <a:off x="248693" y="2579409"/>
            <a:ext cx="186901" cy="123151"/>
          </a:xfrm>
          <a:prstGeom prst="rightArrow">
            <a:avLst/>
          </a:prstGeom>
          <a:solidFill>
            <a:srgbClr val="81559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latin typeface="Arial" panose="020B0604020202020204" pitchFamily="34" charset="0"/>
              <a:cs typeface="Arial" panose="020B0604020202020204" pitchFamily="34" charset="0"/>
            </a:endParaRPr>
          </a:p>
        </p:txBody>
      </p:sp>
      <p:sp>
        <p:nvSpPr>
          <p:cNvPr id="45" name="Pfeil nach rechts 44"/>
          <p:cNvSpPr/>
          <p:nvPr/>
        </p:nvSpPr>
        <p:spPr>
          <a:xfrm>
            <a:off x="248693" y="3045392"/>
            <a:ext cx="186901" cy="123151"/>
          </a:xfrm>
          <a:prstGeom prst="rightArrow">
            <a:avLst/>
          </a:prstGeom>
          <a:solidFill>
            <a:srgbClr val="81559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latin typeface="Arial" panose="020B0604020202020204" pitchFamily="34" charset="0"/>
              <a:cs typeface="Arial" panose="020B0604020202020204" pitchFamily="34" charset="0"/>
            </a:endParaRPr>
          </a:p>
        </p:txBody>
      </p:sp>
      <p:pic>
        <p:nvPicPr>
          <p:cNvPr id="47" name="Grafik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8224" y="6305690"/>
            <a:ext cx="2083727" cy="1172096"/>
          </a:xfrm>
          <a:prstGeom prst="rect">
            <a:avLst/>
          </a:prstGeom>
        </p:spPr>
      </p:pic>
      <p:sp>
        <p:nvSpPr>
          <p:cNvPr id="50" name="Rechteck 49"/>
          <p:cNvSpPr/>
          <p:nvPr/>
        </p:nvSpPr>
        <p:spPr>
          <a:xfrm>
            <a:off x="458014" y="4805922"/>
            <a:ext cx="2726586" cy="784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lnSpc>
                <a:spcPct val="114000"/>
              </a:lnSpc>
            </a:pPr>
            <a:r>
              <a:rPr lang="de-DE" sz="900" dirty="0">
                <a:hlinkClick r:id="rId6"/>
              </a:rPr>
              <a:t>Thema Linkshändigkeit | kindergesundheit-info.de</a:t>
            </a:r>
            <a:endParaRPr lang="de-DE" sz="900" dirty="0"/>
          </a:p>
          <a:p>
            <a:pPr algn="just">
              <a:lnSpc>
                <a:spcPct val="114000"/>
              </a:lnSpc>
            </a:pPr>
            <a:endParaRPr lang="de-DE" sz="900" dirty="0">
              <a:solidFill>
                <a:schemeClr val="tx1"/>
              </a:solidFill>
            </a:endParaRPr>
          </a:p>
          <a:p>
            <a:pPr algn="just">
              <a:lnSpc>
                <a:spcPct val="114000"/>
              </a:lnSpc>
            </a:pPr>
            <a:r>
              <a:rPr lang="de-DE" sz="900" dirty="0">
                <a:hlinkClick r:id="rId7"/>
              </a:rPr>
              <a:t>Unser Kind ist Linkshänder: Was sollten Eltern beachten? - FAMILIENPORTAL.NRW</a:t>
            </a:r>
            <a:endParaRPr lang="de-DE" sz="900" dirty="0">
              <a:solidFill>
                <a:schemeClr val="tx1"/>
              </a:solidFill>
            </a:endParaRPr>
          </a:p>
        </p:txBody>
      </p:sp>
      <p:sp>
        <p:nvSpPr>
          <p:cNvPr id="51" name="Pfeil nach rechts 50"/>
          <p:cNvSpPr/>
          <p:nvPr/>
        </p:nvSpPr>
        <p:spPr>
          <a:xfrm>
            <a:off x="248693" y="4869698"/>
            <a:ext cx="186901" cy="123151"/>
          </a:xfrm>
          <a:prstGeom prst="rightArrow">
            <a:avLst/>
          </a:prstGeom>
          <a:solidFill>
            <a:srgbClr val="81559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latin typeface="Arial" panose="020B0604020202020204" pitchFamily="34" charset="0"/>
              <a:cs typeface="Arial" panose="020B0604020202020204" pitchFamily="34" charset="0"/>
            </a:endParaRPr>
          </a:p>
        </p:txBody>
      </p:sp>
      <p:sp>
        <p:nvSpPr>
          <p:cNvPr id="52" name="Pfeil nach rechts 51"/>
          <p:cNvSpPr/>
          <p:nvPr/>
        </p:nvSpPr>
        <p:spPr>
          <a:xfrm>
            <a:off x="248693" y="5196620"/>
            <a:ext cx="186901" cy="123151"/>
          </a:xfrm>
          <a:prstGeom prst="rightArrow">
            <a:avLst/>
          </a:prstGeom>
          <a:solidFill>
            <a:srgbClr val="81559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latin typeface="Arial" panose="020B0604020202020204" pitchFamily="34" charset="0"/>
              <a:cs typeface="Arial" panose="020B0604020202020204" pitchFamily="34" charset="0"/>
            </a:endParaRPr>
          </a:p>
        </p:txBody>
      </p:sp>
      <p:pic>
        <p:nvPicPr>
          <p:cNvPr id="32" name="Grafik 31">
            <a:extLst>
              <a:ext uri="{FF2B5EF4-FFF2-40B4-BE49-F238E27FC236}">
                <a16:creationId xmlns:a16="http://schemas.microsoft.com/office/drawing/2014/main" id="{611C7904-D89A-43A4-A149-23172600B01A}"/>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6819208" y="6640870"/>
            <a:ext cx="2692400" cy="828675"/>
          </a:xfrm>
          <a:prstGeom prst="rect">
            <a:avLst/>
          </a:prstGeom>
          <a:ln>
            <a:noFill/>
          </a:ln>
        </p:spPr>
      </p:pic>
      <p:sp>
        <p:nvSpPr>
          <p:cNvPr id="2" name="Rechteck 1"/>
          <p:cNvSpPr/>
          <p:nvPr/>
        </p:nvSpPr>
        <p:spPr>
          <a:xfrm>
            <a:off x="206676" y="653869"/>
            <a:ext cx="941283" cy="230832"/>
          </a:xfrm>
          <a:prstGeom prst="rect">
            <a:avLst/>
          </a:prstGeom>
        </p:spPr>
        <p:txBody>
          <a:bodyPr wrap="none">
            <a:spAutoFit/>
          </a:bodyPr>
          <a:lstStyle/>
          <a:p>
            <a:r>
              <a:rPr lang="de-DE" sz="900" b="1" dirty="0">
                <a:latin typeface="Arial" panose="020B0604020202020204" pitchFamily="34" charset="0"/>
                <a:cs typeface="Arial" panose="020B0604020202020204" pitchFamily="34" charset="0"/>
              </a:rPr>
              <a:t>Schulmaterial</a:t>
            </a:r>
            <a:endParaRPr lang="de-DE" sz="900" dirty="0"/>
          </a:p>
        </p:txBody>
      </p:sp>
      <p:sp>
        <p:nvSpPr>
          <p:cNvPr id="3" name="Rechteck 2"/>
          <p:cNvSpPr/>
          <p:nvPr/>
        </p:nvSpPr>
        <p:spPr>
          <a:xfrm>
            <a:off x="209472" y="4504894"/>
            <a:ext cx="1435008" cy="230832"/>
          </a:xfrm>
          <a:prstGeom prst="rect">
            <a:avLst/>
          </a:prstGeom>
        </p:spPr>
        <p:txBody>
          <a:bodyPr wrap="none">
            <a:spAutoFit/>
          </a:bodyPr>
          <a:lstStyle/>
          <a:p>
            <a:r>
              <a:rPr lang="de-DE" sz="900" b="1" dirty="0">
                <a:latin typeface="Arial" panose="020B0604020202020204" pitchFamily="34" charset="0"/>
                <a:cs typeface="Arial" panose="020B0604020202020204" pitchFamily="34" charset="0"/>
              </a:rPr>
              <a:t>Weitere Informationen </a:t>
            </a:r>
          </a:p>
        </p:txBody>
      </p:sp>
      <p:sp>
        <p:nvSpPr>
          <p:cNvPr id="4" name="Textfeld 3">
            <a:extLst>
              <a:ext uri="{FF2B5EF4-FFF2-40B4-BE49-F238E27FC236}">
                <a16:creationId xmlns:a16="http://schemas.microsoft.com/office/drawing/2014/main" id="{1BC80506-5EA3-4FB2-8066-2BBFA371894E}"/>
              </a:ext>
            </a:extLst>
          </p:cNvPr>
          <p:cNvSpPr txBox="1"/>
          <p:nvPr/>
        </p:nvSpPr>
        <p:spPr>
          <a:xfrm>
            <a:off x="137852" y="5857589"/>
            <a:ext cx="1395787" cy="353943"/>
          </a:xfrm>
          <a:prstGeom prst="rect">
            <a:avLst/>
          </a:prstGeom>
          <a:noFill/>
        </p:spPr>
        <p:txBody>
          <a:bodyPr wrap="square" rtlCol="0">
            <a:spAutoFit/>
          </a:bodyPr>
          <a:lstStyle/>
          <a:p>
            <a:r>
              <a:rPr lang="de-DE" sz="1700" b="1" dirty="0">
                <a:latin typeface="Arial" panose="020B0604020202020204" pitchFamily="34" charset="0"/>
                <a:cs typeface="Arial" panose="020B0604020202020204" pitchFamily="34" charset="0"/>
              </a:rPr>
              <a:t>Kontakt</a:t>
            </a:r>
          </a:p>
        </p:txBody>
      </p:sp>
    </p:spTree>
    <p:extLst>
      <p:ext uri="{BB962C8B-B14F-4D97-AF65-F5344CB8AC3E}">
        <p14:creationId xmlns:p14="http://schemas.microsoft.com/office/powerpoint/2010/main" val="2699645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p:cNvSpPr/>
          <p:nvPr/>
        </p:nvSpPr>
        <p:spPr>
          <a:xfrm>
            <a:off x="-9858" y="3870950"/>
            <a:ext cx="10894092" cy="3923319"/>
          </a:xfrm>
          <a:prstGeom prst="rect">
            <a:avLst/>
          </a:prstGeom>
          <a:solidFill>
            <a:srgbClr val="C9A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dirty="0">
              <a:latin typeface="Arial" panose="020B0604020202020204" pitchFamily="34" charset="0"/>
              <a:cs typeface="Arial" panose="020B0604020202020204" pitchFamily="34" charset="0"/>
            </a:endParaRPr>
          </a:p>
        </p:txBody>
      </p:sp>
      <p:pic>
        <p:nvPicPr>
          <p:cNvPr id="6" name="Grafik 5"/>
          <p:cNvPicPr>
            <a:picLocks noChangeAspect="1"/>
          </p:cNvPicPr>
          <p:nvPr/>
        </p:nvPicPr>
        <p:blipFill>
          <a:blip r:embed="rId2" cstate="print">
            <a:extLst>
              <a:ext uri="{BEBA8EAE-BF5A-486C-A8C5-ECC9F3942E4B}">
                <a14:imgProps xmlns:a14="http://schemas.microsoft.com/office/drawing/2010/main">
                  <a14:imgLayer r:embed="rId3">
                    <a14:imgEffect>
                      <a14:saturation sat="46000"/>
                    </a14:imgEffect>
                  </a14:imgLayer>
                </a14:imgProps>
              </a:ext>
              <a:ext uri="{28A0092B-C50C-407E-A947-70E740481C1C}">
                <a14:useLocalDpi xmlns:a14="http://schemas.microsoft.com/office/drawing/2010/main" val="0"/>
              </a:ext>
            </a:extLst>
          </a:blip>
          <a:stretch>
            <a:fillRect/>
          </a:stretch>
        </p:blipFill>
        <p:spPr>
          <a:xfrm>
            <a:off x="2442933" y="3228090"/>
            <a:ext cx="7063768" cy="4993771"/>
          </a:xfrm>
          <a:prstGeom prst="rect">
            <a:avLst/>
          </a:prstGeom>
        </p:spPr>
      </p:pic>
      <p:pic>
        <p:nvPicPr>
          <p:cNvPr id="55" name="Grafik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07117" y="636597"/>
            <a:ext cx="1708106" cy="2416143"/>
          </a:xfrm>
          <a:prstGeom prst="rect">
            <a:avLst/>
          </a:prstGeom>
        </p:spPr>
      </p:pic>
      <p:sp>
        <p:nvSpPr>
          <p:cNvPr id="64" name="Textfeld 63"/>
          <p:cNvSpPr txBox="1"/>
          <p:nvPr/>
        </p:nvSpPr>
        <p:spPr>
          <a:xfrm>
            <a:off x="5806930" y="1295774"/>
            <a:ext cx="4611393" cy="2657522"/>
          </a:xfrm>
          <a:prstGeom prst="rect">
            <a:avLst/>
          </a:prstGeom>
          <a:noFill/>
        </p:spPr>
        <p:txBody>
          <a:bodyPr wrap="square" rtlCol="0">
            <a:spAutoFit/>
          </a:bodyPr>
          <a:lstStyle/>
          <a:p>
            <a:pPr algn="just">
              <a:lnSpc>
                <a:spcPct val="114000"/>
              </a:lnSpc>
            </a:pPr>
            <a:r>
              <a:rPr lang="de-DE" sz="900" dirty="0">
                <a:latin typeface="Arial" panose="020B0604020202020204" pitchFamily="34" charset="0"/>
                <a:cs typeface="Arial" panose="020B0604020202020204" pitchFamily="34" charset="0"/>
              </a:rPr>
              <a:t>Die dominante Hirnhälfte bestimmt, welche Hand wir bevorzugen:  </a:t>
            </a:r>
          </a:p>
          <a:p>
            <a:pPr lvl="1" indent="-266700" algn="just" defTabSz="358775">
              <a:lnSpc>
                <a:spcPct val="114000"/>
              </a:lnSpc>
              <a:tabLst>
                <a:tab pos="358775" algn="l"/>
              </a:tabLst>
            </a:pPr>
            <a:r>
              <a:rPr lang="de-DE" sz="900" dirty="0">
                <a:latin typeface="Arial" panose="020B0604020202020204" pitchFamily="34" charset="0"/>
                <a:cs typeface="Arial" panose="020B0604020202020204" pitchFamily="34" charset="0"/>
              </a:rPr>
              <a:t>Rechtshändigkeit		</a:t>
            </a:r>
            <a:r>
              <a:rPr lang="de-DE" sz="900" kern="1100" spc="100" dirty="0">
                <a:latin typeface="Arial" panose="020B0604020202020204" pitchFamily="34" charset="0"/>
                <a:cs typeface="Arial" panose="020B0604020202020204" pitchFamily="34" charset="0"/>
              </a:rPr>
              <a:t>linke</a:t>
            </a:r>
            <a:r>
              <a:rPr lang="de-DE" sz="900" dirty="0">
                <a:latin typeface="Arial" panose="020B0604020202020204" pitchFamily="34" charset="0"/>
                <a:cs typeface="Arial" panose="020B0604020202020204" pitchFamily="34" charset="0"/>
              </a:rPr>
              <a:t> 	Gehirnhälfte dominanter</a:t>
            </a:r>
          </a:p>
          <a:p>
            <a:pPr lvl="1" indent="-266700" algn="just" defTabSz="358775">
              <a:lnSpc>
                <a:spcPct val="114000"/>
              </a:lnSpc>
              <a:tabLst>
                <a:tab pos="358775" algn="l"/>
              </a:tabLst>
            </a:pPr>
            <a:r>
              <a:rPr lang="de-DE" sz="900" dirty="0">
                <a:latin typeface="Arial" panose="020B0604020202020204" pitchFamily="34" charset="0"/>
                <a:cs typeface="Arial" panose="020B0604020202020204" pitchFamily="34" charset="0"/>
              </a:rPr>
              <a:t>Linkshändigkeit 		rechte 	Gehirnhälfte dominanter</a:t>
            </a:r>
          </a:p>
          <a:p>
            <a:pPr lvl="1" indent="-266700" algn="just" defTabSz="358775">
              <a:lnSpc>
                <a:spcPct val="114000"/>
              </a:lnSpc>
              <a:tabLst>
                <a:tab pos="358775" algn="l"/>
              </a:tabLst>
            </a:pPr>
            <a:endParaRPr lang="de-DE" sz="400" dirty="0">
              <a:latin typeface="Arial" panose="020B0604020202020204" pitchFamily="34" charset="0"/>
              <a:cs typeface="Arial" panose="020B0604020202020204" pitchFamily="34" charset="0"/>
            </a:endParaRPr>
          </a:p>
          <a:p>
            <a:pPr indent="-266700" algn="just" defTabSz="358775">
              <a:lnSpc>
                <a:spcPct val="114000"/>
              </a:lnSpc>
              <a:tabLst>
                <a:tab pos="358775" algn="l"/>
              </a:tabLst>
            </a:pPr>
            <a:r>
              <a:rPr lang="de-DE" sz="900" dirty="0">
                <a:latin typeface="Arial" panose="020B0604020202020204" pitchFamily="34" charset="0"/>
                <a:cs typeface="Arial" panose="020B0604020202020204" pitchFamily="34" charset="0"/>
              </a:rPr>
              <a:t>Die Dominanz scheint meist genetische Ursachen zu haben, könnte aber auch durch äußere Einflüsse (z.B. Infektionen oder evtl. bestimmte Hormonkonzentrationen während der Schwangerschaft bzw. Neugeborenenperiode) mitbeeinflusst sein.</a:t>
            </a:r>
          </a:p>
          <a:p>
            <a:pPr indent="-266700" algn="just" defTabSz="358775">
              <a:lnSpc>
                <a:spcPct val="114000"/>
              </a:lnSpc>
              <a:tabLst>
                <a:tab pos="358775" algn="l"/>
              </a:tabLst>
            </a:pPr>
            <a:endParaRPr lang="de-DE" sz="400" dirty="0">
              <a:latin typeface="Arial" panose="020B0604020202020204" pitchFamily="34" charset="0"/>
              <a:cs typeface="Arial" panose="020B0604020202020204" pitchFamily="34" charset="0"/>
            </a:endParaRPr>
          </a:p>
          <a:p>
            <a:pPr indent="-266700" algn="just" defTabSz="358775">
              <a:lnSpc>
                <a:spcPct val="114000"/>
              </a:lnSpc>
              <a:tabLst>
                <a:tab pos="358775" algn="l"/>
              </a:tabLst>
            </a:pPr>
            <a:r>
              <a:rPr lang="de-DE" sz="900" dirty="0">
                <a:latin typeface="Arial" panose="020B0604020202020204" pitchFamily="34" charset="0"/>
                <a:cs typeface="Arial" panose="020B0604020202020204" pitchFamily="34" charset="0"/>
              </a:rPr>
              <a:t>Untersuchungen geben Hinweise, dass bereits Kinder im Mutterleib eine Tendenz zu einer Seite haben, wenn sie am Daumen nuckeln. </a:t>
            </a:r>
          </a:p>
          <a:p>
            <a:pPr indent="-266700" algn="just" defTabSz="358775">
              <a:lnSpc>
                <a:spcPct val="114000"/>
              </a:lnSpc>
              <a:tabLst>
                <a:tab pos="358775" algn="l"/>
              </a:tabLst>
            </a:pPr>
            <a:endParaRPr lang="de-DE" sz="400" dirty="0">
              <a:latin typeface="Arial" panose="020B0604020202020204" pitchFamily="34" charset="0"/>
              <a:cs typeface="Arial" panose="020B0604020202020204" pitchFamily="34" charset="0"/>
            </a:endParaRPr>
          </a:p>
          <a:p>
            <a:pPr algn="just">
              <a:lnSpc>
                <a:spcPct val="114000"/>
              </a:lnSpc>
            </a:pPr>
            <a:r>
              <a:rPr lang="de-DE" sz="900" dirty="0">
                <a:latin typeface="Arial" panose="020B0604020202020204" pitchFamily="34" charset="0"/>
                <a:cs typeface="Arial" panose="020B0604020202020204" pitchFamily="34" charset="0"/>
              </a:rPr>
              <a:t>Nicht bei jedem Kind ist die Händigkeit direkt erkennbar und kristallisiert sich teils erst in der Kleinkind-Phase heraus; gleichwohl sollte bis zum Schuleintritt die Händigkeit feststehen. Ist dies nicht der Fall, kann es durchaus sinnvoll sein, einmal mit der Kinderärztin oder dem Kinderarzt darüber zu sprechen. Ggf. kann dann eine Testung durch Expertinnen oder Experten (z.B. entsprechend geschulte Ergotherapeutinnen oder Ergotherapeuten) sinnvoll sein.</a:t>
            </a:r>
          </a:p>
          <a:p>
            <a:pPr algn="just">
              <a:lnSpc>
                <a:spcPct val="114000"/>
              </a:lnSpc>
            </a:pPr>
            <a:endParaRPr lang="de-DE" sz="900" b="1" dirty="0">
              <a:latin typeface="Arial" panose="020B0604020202020204" pitchFamily="34" charset="0"/>
              <a:cs typeface="Arial" panose="020B0604020202020204" pitchFamily="34" charset="0"/>
            </a:endParaRPr>
          </a:p>
        </p:txBody>
      </p:sp>
      <p:sp>
        <p:nvSpPr>
          <p:cNvPr id="62" name="Rechteck 61"/>
          <p:cNvSpPr/>
          <p:nvPr/>
        </p:nvSpPr>
        <p:spPr>
          <a:xfrm>
            <a:off x="7741920" y="-3426"/>
            <a:ext cx="3148866" cy="552331"/>
          </a:xfrm>
          <a:prstGeom prst="rect">
            <a:avLst/>
          </a:prstGeom>
          <a:solidFill>
            <a:srgbClr val="815595"/>
          </a:solidFill>
          <a:ln>
            <a:noFill/>
          </a:ln>
        </p:spPr>
        <p:style>
          <a:lnRef idx="2">
            <a:schemeClr val="accent1">
              <a:shade val="50000"/>
            </a:schemeClr>
          </a:lnRef>
          <a:fillRef idx="1">
            <a:schemeClr val="accent1"/>
          </a:fillRef>
          <a:effectRef idx="0">
            <a:schemeClr val="accent1"/>
          </a:effectRef>
          <a:fontRef idx="minor">
            <a:schemeClr val="lt1"/>
          </a:fontRef>
        </p:style>
        <p:txBody>
          <a:bodyPr rIns="144000" rtlCol="0" anchor="ctr"/>
          <a:lstStyle/>
          <a:p>
            <a:r>
              <a:rPr lang="de-DE" sz="1600" b="1" dirty="0">
                <a:solidFill>
                  <a:schemeClr val="bg1"/>
                </a:solidFill>
                <a:latin typeface="Arial" panose="020B0604020202020204" pitchFamily="34" charset="0"/>
                <a:cs typeface="Arial" panose="020B0604020202020204" pitchFamily="34" charset="0"/>
              </a:rPr>
              <a:t>Was sagt die Wissenschaft?</a:t>
            </a:r>
          </a:p>
        </p:txBody>
      </p:sp>
      <p:sp>
        <p:nvSpPr>
          <p:cNvPr id="3" name="Rechteck 2"/>
          <p:cNvSpPr/>
          <p:nvPr/>
        </p:nvSpPr>
        <p:spPr>
          <a:xfrm>
            <a:off x="-137651" y="0"/>
            <a:ext cx="2396349" cy="552331"/>
          </a:xfrm>
          <a:prstGeom prst="rect">
            <a:avLst/>
          </a:prstGeom>
          <a:solidFill>
            <a:srgbClr val="815595"/>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r"/>
            <a:r>
              <a:rPr lang="de-DE" sz="1600" b="1" dirty="0">
                <a:solidFill>
                  <a:schemeClr val="bg1"/>
                </a:solidFill>
                <a:latin typeface="Arial" panose="020B0604020202020204" pitchFamily="34" charset="0"/>
                <a:cs typeface="Arial" panose="020B0604020202020204" pitchFamily="34" charset="0"/>
              </a:rPr>
              <a:t>Basisinformationen</a:t>
            </a:r>
            <a:endParaRPr lang="de-DE" b="1" dirty="0">
              <a:solidFill>
                <a:schemeClr val="bg1"/>
              </a:solidFill>
              <a:latin typeface="Arial" panose="020B0604020202020204" pitchFamily="34" charset="0"/>
              <a:cs typeface="Arial" panose="020B0604020202020204" pitchFamily="34" charset="0"/>
            </a:endParaRPr>
          </a:p>
        </p:txBody>
      </p:sp>
      <p:sp>
        <p:nvSpPr>
          <p:cNvPr id="31" name="Textfeld 30"/>
          <p:cNvSpPr txBox="1"/>
          <p:nvPr/>
        </p:nvSpPr>
        <p:spPr>
          <a:xfrm>
            <a:off x="5813775" y="757842"/>
            <a:ext cx="4604548" cy="565924"/>
          </a:xfrm>
          <a:prstGeom prst="rect">
            <a:avLst/>
          </a:prstGeom>
          <a:noFill/>
        </p:spPr>
        <p:txBody>
          <a:bodyPr wrap="square" rtlCol="0">
            <a:spAutoFit/>
          </a:bodyPr>
          <a:lstStyle/>
          <a:p>
            <a:pPr algn="just">
              <a:lnSpc>
                <a:spcPct val="114000"/>
              </a:lnSpc>
            </a:pPr>
            <a:r>
              <a:rPr lang="de-DE" sz="900" dirty="0">
                <a:latin typeface="Arial" panose="020B0604020202020204" pitchFamily="34" charset="0"/>
                <a:cs typeface="Arial" panose="020B0604020202020204" pitchFamily="34" charset="0"/>
              </a:rPr>
              <a:t>Anteil von Linkshänderinnen und Linkshändern schwankt je nach Studie zwischen 10 und 15 Prozent. Einige Studien geben sogar Hinweise auf eine deutlich höhere Prävalenz.</a:t>
            </a:r>
            <a:endParaRPr lang="de-DE" sz="1000" dirty="0">
              <a:latin typeface="Arial" panose="020B0604020202020204" pitchFamily="34" charset="0"/>
              <a:cs typeface="Arial" panose="020B0604020202020204" pitchFamily="34" charset="0"/>
            </a:endParaRPr>
          </a:p>
        </p:txBody>
      </p:sp>
      <p:sp>
        <p:nvSpPr>
          <p:cNvPr id="43" name="Rechteck 42"/>
          <p:cNvSpPr/>
          <p:nvPr/>
        </p:nvSpPr>
        <p:spPr>
          <a:xfrm>
            <a:off x="3749142" y="11800820"/>
            <a:ext cx="2705100" cy="13315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p:cNvSpPr/>
          <p:nvPr/>
        </p:nvSpPr>
        <p:spPr>
          <a:xfrm rot="5400000">
            <a:off x="-23904228" y="-4842389"/>
            <a:ext cx="2705100" cy="13315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Rechteck 45"/>
          <p:cNvSpPr/>
          <p:nvPr/>
        </p:nvSpPr>
        <p:spPr>
          <a:xfrm rot="5400000">
            <a:off x="37023142" y="-3319781"/>
            <a:ext cx="2705100" cy="13315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Textfeld 28"/>
          <p:cNvSpPr txBox="1"/>
          <p:nvPr/>
        </p:nvSpPr>
        <p:spPr>
          <a:xfrm>
            <a:off x="2298026" y="757842"/>
            <a:ext cx="2955513" cy="2250488"/>
          </a:xfrm>
          <a:prstGeom prst="rect">
            <a:avLst/>
          </a:prstGeom>
          <a:noFill/>
        </p:spPr>
        <p:txBody>
          <a:bodyPr wrap="square" rtlCol="0">
            <a:spAutoFit/>
          </a:bodyPr>
          <a:lstStyle/>
          <a:p>
            <a:pPr algn="just">
              <a:tabLst>
                <a:tab pos="0" algn="l"/>
              </a:tabLst>
            </a:pPr>
            <a:r>
              <a:rPr lang="de-DE" sz="900" b="1" dirty="0">
                <a:latin typeface="Arial" panose="020B0604020202020204" pitchFamily="34" charset="0"/>
                <a:cs typeface="Arial" panose="020B0604020202020204" pitchFamily="34" charset="0"/>
              </a:rPr>
              <a:t>Was haben Wolfgang A. Mozart, Marie Curie oder Barack Obama gemeinsam? </a:t>
            </a:r>
          </a:p>
          <a:p>
            <a:pPr algn="just">
              <a:lnSpc>
                <a:spcPct val="114000"/>
              </a:lnSpc>
            </a:pPr>
            <a:endParaRPr lang="de-DE" sz="900" dirty="0">
              <a:latin typeface="Arial" panose="020B0604020202020204" pitchFamily="34" charset="0"/>
              <a:cs typeface="Arial" panose="020B0604020202020204" pitchFamily="34" charset="0"/>
            </a:endParaRPr>
          </a:p>
          <a:p>
            <a:pPr algn="just">
              <a:lnSpc>
                <a:spcPct val="114000"/>
              </a:lnSpc>
            </a:pPr>
            <a:r>
              <a:rPr lang="de-DE" sz="900" dirty="0">
                <a:latin typeface="Arial" panose="020B0604020202020204" pitchFamily="34" charset="0"/>
                <a:cs typeface="Arial" panose="020B0604020202020204" pitchFamily="34" charset="0"/>
              </a:rPr>
              <a:t>Sie ziehen bzw. zogen bei motorischen Tätigkeiten ihre linke Hand der rechten vor. Ihnen gleich tun es ca. 10 % der Bevölkerung, wobei die Zahl je nach Studie schwankt. </a:t>
            </a:r>
          </a:p>
          <a:p>
            <a:pPr algn="just">
              <a:lnSpc>
                <a:spcPct val="114000"/>
              </a:lnSpc>
            </a:pPr>
            <a:r>
              <a:rPr lang="de-DE" sz="900" dirty="0">
                <a:latin typeface="Arial" panose="020B0604020202020204" pitchFamily="34" charset="0"/>
                <a:cs typeface="Arial" panose="020B0604020202020204" pitchFamily="34" charset="0"/>
              </a:rPr>
              <a:t>Früher wurden Linksschreibende auf die „richtige“ rechte Hand umerzogen. </a:t>
            </a:r>
          </a:p>
          <a:p>
            <a:pPr algn="just">
              <a:lnSpc>
                <a:spcPct val="114000"/>
              </a:lnSpc>
            </a:pPr>
            <a:r>
              <a:rPr lang="de-DE" sz="900" dirty="0">
                <a:latin typeface="Arial" panose="020B0604020202020204" pitchFamily="34" charset="0"/>
                <a:cs typeface="Arial" panose="020B0604020202020204" pitchFamily="34" charset="0"/>
              </a:rPr>
              <a:t>Heute vermutet man, dass dies nicht nur unsinnig ist, sondern auch negative Folgen, wie zum Beispiel Konzentrationsschwierigkeiten, Lese- und Recht-schreibstörungen oder Probleme mit der Feinmotorik, haben kann.</a:t>
            </a:r>
          </a:p>
        </p:txBody>
      </p:sp>
      <p:sp>
        <p:nvSpPr>
          <p:cNvPr id="49" name="Textfeld 48"/>
          <p:cNvSpPr txBox="1"/>
          <p:nvPr/>
        </p:nvSpPr>
        <p:spPr>
          <a:xfrm>
            <a:off x="399248" y="5670019"/>
            <a:ext cx="3154516" cy="2031325"/>
          </a:xfrm>
          <a:prstGeom prst="rect">
            <a:avLst/>
          </a:prstGeom>
          <a:noFill/>
        </p:spPr>
        <p:txBody>
          <a:bodyPr wrap="square" rtlCol="0">
            <a:spAutoFit/>
          </a:bodyPr>
          <a:lstStyle/>
          <a:p>
            <a:r>
              <a:rPr lang="de-DE" sz="900" dirty="0">
                <a:latin typeface="Arial" panose="020B0604020202020204" pitchFamily="34" charset="0"/>
                <a:cs typeface="Arial" panose="020B0604020202020204" pitchFamily="34" charset="0"/>
              </a:rPr>
              <a:t>grundsätzlich gleich zu Rechtsschreibenden</a:t>
            </a:r>
          </a:p>
          <a:p>
            <a:endParaRPr lang="de-DE" sz="900" dirty="0">
              <a:latin typeface="Arial" panose="020B0604020202020204" pitchFamily="34" charset="0"/>
              <a:cs typeface="Arial" panose="020B0604020202020204" pitchFamily="34" charset="0"/>
            </a:endParaRPr>
          </a:p>
          <a:p>
            <a:r>
              <a:rPr lang="de-DE" sz="900" dirty="0">
                <a:latin typeface="Arial" panose="020B0604020202020204" pitchFamily="34" charset="0"/>
                <a:cs typeface="Arial" panose="020B0604020202020204" pitchFamily="34" charset="0"/>
              </a:rPr>
              <a:t>linke Hand stützt sich auf die seitliche Fläche des kleinen Fingers</a:t>
            </a:r>
          </a:p>
          <a:p>
            <a:endParaRPr lang="de-DE" sz="900" dirty="0">
              <a:latin typeface="Arial" panose="020B0604020202020204" pitchFamily="34" charset="0"/>
              <a:cs typeface="Arial" panose="020B0604020202020204" pitchFamily="34" charset="0"/>
            </a:endParaRPr>
          </a:p>
          <a:p>
            <a:r>
              <a:rPr lang="de-DE" sz="900" dirty="0">
                <a:latin typeface="Arial" panose="020B0604020202020204" pitchFamily="34" charset="0"/>
                <a:cs typeface="Arial" panose="020B0604020202020204" pitchFamily="34" charset="0"/>
              </a:rPr>
              <a:t>Handrücken und Unterarm bilden einen stumpfen Winkel, </a:t>
            </a:r>
          </a:p>
          <a:p>
            <a:r>
              <a:rPr lang="de-DE" sz="900" dirty="0">
                <a:latin typeface="Arial" panose="020B0604020202020204" pitchFamily="34" charset="0"/>
                <a:cs typeface="Arial" panose="020B0604020202020204" pitchFamily="34" charset="0"/>
              </a:rPr>
              <a:t>alle Finger bleiben unterhalb der Schreiblinie  </a:t>
            </a:r>
          </a:p>
          <a:p>
            <a:endParaRPr lang="de-DE" sz="900" dirty="0">
              <a:latin typeface="Arial" panose="020B0604020202020204" pitchFamily="34" charset="0"/>
              <a:cs typeface="Arial" panose="020B0604020202020204" pitchFamily="34" charset="0"/>
            </a:endParaRPr>
          </a:p>
          <a:p>
            <a:r>
              <a:rPr lang="de-DE" sz="900" dirty="0">
                <a:latin typeface="Arial" panose="020B0604020202020204" pitchFamily="34" charset="0"/>
                <a:cs typeface="Arial" panose="020B0604020202020204" pitchFamily="34" charset="0"/>
              </a:rPr>
              <a:t>Umfassen des Schreibgerätes ca. </a:t>
            </a:r>
          </a:p>
          <a:p>
            <a:r>
              <a:rPr lang="de-DE" sz="900" dirty="0">
                <a:latin typeface="Arial" panose="020B0604020202020204" pitchFamily="34" charset="0"/>
                <a:cs typeface="Arial" panose="020B0604020202020204" pitchFamily="34" charset="0"/>
              </a:rPr>
              <a:t>2,5 - 3,5 cm von der Spitze entfernt</a:t>
            </a:r>
          </a:p>
          <a:p>
            <a:endParaRPr lang="de-DE" sz="900" dirty="0">
              <a:latin typeface="Arial" panose="020B0604020202020204" pitchFamily="34" charset="0"/>
              <a:cs typeface="Arial" panose="020B0604020202020204" pitchFamily="34" charset="0"/>
            </a:endParaRPr>
          </a:p>
          <a:p>
            <a:r>
              <a:rPr lang="de-DE" sz="900" dirty="0">
                <a:latin typeface="Arial" panose="020B0604020202020204" pitchFamily="34" charset="0"/>
                <a:cs typeface="Arial" panose="020B0604020202020204" pitchFamily="34" charset="0"/>
              </a:rPr>
              <a:t>auf gerade Kopfhaltung und entspannte Schulterpartie achten</a:t>
            </a:r>
          </a:p>
          <a:p>
            <a:pPr algn="ctr"/>
            <a:endParaRPr lang="de-DE" sz="900" dirty="0">
              <a:latin typeface="Arial" panose="020B0604020202020204" pitchFamily="34" charset="0"/>
              <a:cs typeface="Arial" panose="020B0604020202020204" pitchFamily="34" charset="0"/>
            </a:endParaRPr>
          </a:p>
        </p:txBody>
      </p:sp>
      <p:sp>
        <p:nvSpPr>
          <p:cNvPr id="69" name="Ellipse 68"/>
          <p:cNvSpPr/>
          <p:nvPr/>
        </p:nvSpPr>
        <p:spPr>
          <a:xfrm>
            <a:off x="7591072" y="5962923"/>
            <a:ext cx="2484000" cy="720000"/>
          </a:xfrm>
          <a:prstGeom prst="ellipse">
            <a:avLst/>
          </a:prstGeom>
          <a:solidFill>
            <a:srgbClr val="FFCCCC"/>
          </a:solidFill>
          <a:ln>
            <a:solidFill>
              <a:srgbClr val="ECA8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dirty="0">
                <a:solidFill>
                  <a:schemeClr val="tx1"/>
                </a:solidFill>
                <a:latin typeface="Arial" panose="020B0604020202020204" pitchFamily="34" charset="0"/>
                <a:cs typeface="Arial" panose="020B0604020202020204" pitchFamily="34" charset="0"/>
              </a:rPr>
              <a:t>Wir empfehlen, die Schreibhaltung immer mal wieder zu besprechen und mit dem Kind bewusst zu üben. </a:t>
            </a:r>
          </a:p>
        </p:txBody>
      </p:sp>
      <p:sp>
        <p:nvSpPr>
          <p:cNvPr id="70" name="Ellipse 69"/>
          <p:cNvSpPr/>
          <p:nvPr/>
        </p:nvSpPr>
        <p:spPr>
          <a:xfrm>
            <a:off x="8290559" y="5094573"/>
            <a:ext cx="2484000" cy="720000"/>
          </a:xfrm>
          <a:prstGeom prst="ellipse">
            <a:avLst/>
          </a:prstGeom>
          <a:solidFill>
            <a:srgbClr val="FFCCCC"/>
          </a:solidFill>
          <a:ln>
            <a:solidFill>
              <a:srgbClr val="ECA8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 dirty="0">
              <a:solidFill>
                <a:schemeClr val="tx1"/>
              </a:solidFill>
              <a:latin typeface="Arial" panose="020B0604020202020204" pitchFamily="34" charset="0"/>
              <a:cs typeface="Arial" panose="020B0604020202020204" pitchFamily="34" charset="0"/>
            </a:endParaRPr>
          </a:p>
          <a:p>
            <a:pPr algn="ctr"/>
            <a:r>
              <a:rPr lang="de-DE" sz="900" dirty="0">
                <a:solidFill>
                  <a:schemeClr val="tx1"/>
                </a:solidFill>
                <a:latin typeface="Arial" panose="020B0604020202020204" pitchFamily="34" charset="0"/>
                <a:cs typeface="Arial" panose="020B0604020202020204" pitchFamily="34" charset="0"/>
              </a:rPr>
              <a:t>Manchmal ist es hilfreich, die Lage des Heftes auf dem Tisch mit Kreide/Tape-Band o.ä. zu markieren.</a:t>
            </a:r>
          </a:p>
        </p:txBody>
      </p:sp>
      <p:sp>
        <p:nvSpPr>
          <p:cNvPr id="36" name="Textfeld 35"/>
          <p:cNvSpPr txBox="1"/>
          <p:nvPr/>
        </p:nvSpPr>
        <p:spPr>
          <a:xfrm>
            <a:off x="202653" y="5454575"/>
            <a:ext cx="2189147" cy="230832"/>
          </a:xfrm>
          <a:prstGeom prst="rect">
            <a:avLst/>
          </a:prstGeom>
          <a:noFill/>
        </p:spPr>
        <p:txBody>
          <a:bodyPr wrap="square" rtlCol="0">
            <a:spAutoFit/>
          </a:bodyPr>
          <a:lstStyle/>
          <a:p>
            <a:r>
              <a:rPr lang="de-DE" sz="900" b="1" dirty="0">
                <a:latin typeface="Arial" panose="020B0604020202020204" pitchFamily="34" charset="0"/>
                <a:cs typeface="Arial" panose="020B0604020202020204" pitchFamily="34" charset="0"/>
              </a:rPr>
              <a:t>Körperhaltung</a:t>
            </a:r>
            <a:r>
              <a:rPr lang="de-DE" sz="900" dirty="0">
                <a:latin typeface="Arial" panose="020B0604020202020204" pitchFamily="34" charset="0"/>
                <a:cs typeface="Arial" panose="020B0604020202020204" pitchFamily="34" charset="0"/>
              </a:rPr>
              <a:t>:</a:t>
            </a:r>
          </a:p>
        </p:txBody>
      </p:sp>
      <p:sp>
        <p:nvSpPr>
          <p:cNvPr id="37" name="Textfeld 36"/>
          <p:cNvSpPr txBox="1"/>
          <p:nvPr/>
        </p:nvSpPr>
        <p:spPr>
          <a:xfrm>
            <a:off x="399248" y="4109892"/>
            <a:ext cx="2919277" cy="1200329"/>
          </a:xfrm>
          <a:prstGeom prst="rect">
            <a:avLst/>
          </a:prstGeom>
          <a:noFill/>
        </p:spPr>
        <p:txBody>
          <a:bodyPr wrap="square" rtlCol="0">
            <a:spAutoFit/>
          </a:bodyPr>
          <a:lstStyle/>
          <a:p>
            <a:r>
              <a:rPr lang="de-DE" sz="900" dirty="0">
                <a:latin typeface="Arial" panose="020B0604020202020204" pitchFamily="34" charset="0"/>
                <a:cs typeface="Arial" panose="020B0604020202020204" pitchFamily="34" charset="0"/>
              </a:rPr>
              <a:t>links kein anderes Kind </a:t>
            </a:r>
          </a:p>
          <a:p>
            <a:r>
              <a:rPr lang="de-DE" sz="900" dirty="0">
                <a:latin typeface="Arial" panose="020B0604020202020204" pitchFamily="34" charset="0"/>
                <a:cs typeface="Arial" panose="020B0604020202020204" pitchFamily="34" charset="0"/>
              </a:rPr>
              <a:t>(außer andere Linksschreibende)</a:t>
            </a:r>
          </a:p>
          <a:p>
            <a:endParaRPr lang="de-DE" sz="900" dirty="0">
              <a:latin typeface="Arial" panose="020B0604020202020204" pitchFamily="34" charset="0"/>
              <a:cs typeface="Arial" panose="020B0604020202020204" pitchFamily="34" charset="0"/>
            </a:endParaRPr>
          </a:p>
          <a:p>
            <a:r>
              <a:rPr lang="de-DE" sz="900" dirty="0">
                <a:latin typeface="Arial" panose="020B0604020202020204" pitchFamily="34" charset="0"/>
                <a:cs typeface="Arial" panose="020B0604020202020204" pitchFamily="34" charset="0"/>
              </a:rPr>
              <a:t>Schreibheft: </a:t>
            </a:r>
          </a:p>
          <a:p>
            <a:r>
              <a:rPr lang="de-DE" sz="900" dirty="0">
                <a:latin typeface="Arial" panose="020B0604020202020204" pitchFamily="34" charset="0"/>
                <a:cs typeface="Arial" panose="020B0604020202020204" pitchFamily="34" charset="0"/>
              </a:rPr>
              <a:t>links der Mittelachse,  </a:t>
            </a:r>
          </a:p>
          <a:p>
            <a:r>
              <a:rPr lang="de-DE" sz="900" dirty="0">
                <a:latin typeface="Arial" panose="020B0604020202020204" pitchFamily="34" charset="0"/>
                <a:cs typeface="Arial" panose="020B0604020202020204" pitchFamily="34" charset="0"/>
              </a:rPr>
              <a:t>nach rechts im Uhrzeigersinn gekippt → 30° Winkel</a:t>
            </a:r>
          </a:p>
          <a:p>
            <a:endParaRPr lang="de-DE" sz="900" dirty="0">
              <a:latin typeface="Arial" panose="020B0604020202020204" pitchFamily="34" charset="0"/>
              <a:cs typeface="Arial" panose="020B0604020202020204" pitchFamily="34" charset="0"/>
            </a:endParaRPr>
          </a:p>
          <a:p>
            <a:r>
              <a:rPr lang="de-DE" sz="900" dirty="0">
                <a:latin typeface="Arial" panose="020B0604020202020204" pitchFamily="34" charset="0"/>
                <a:cs typeface="Arial" panose="020B0604020202020204" pitchFamily="34" charset="0"/>
              </a:rPr>
              <a:t>Lichteinfall von rechts</a:t>
            </a:r>
          </a:p>
        </p:txBody>
      </p:sp>
      <p:sp>
        <p:nvSpPr>
          <p:cNvPr id="38" name="Textfeld 37"/>
          <p:cNvSpPr txBox="1"/>
          <p:nvPr/>
        </p:nvSpPr>
        <p:spPr>
          <a:xfrm>
            <a:off x="204894" y="3894338"/>
            <a:ext cx="2189147" cy="230832"/>
          </a:xfrm>
          <a:prstGeom prst="rect">
            <a:avLst/>
          </a:prstGeom>
          <a:noFill/>
        </p:spPr>
        <p:txBody>
          <a:bodyPr wrap="square" rtlCol="0">
            <a:spAutoFit/>
          </a:bodyPr>
          <a:lstStyle/>
          <a:p>
            <a:r>
              <a:rPr lang="de-DE" sz="900" b="1" dirty="0">
                <a:latin typeface="Arial" panose="020B0604020202020204" pitchFamily="34" charset="0"/>
                <a:cs typeface="Arial" panose="020B0604020202020204" pitchFamily="34" charset="0"/>
              </a:rPr>
              <a:t>Sitzposition</a:t>
            </a:r>
            <a:r>
              <a:rPr lang="de-DE" sz="900" dirty="0">
                <a:latin typeface="Arial" panose="020B0604020202020204" pitchFamily="34" charset="0"/>
                <a:cs typeface="Arial" panose="020B0604020202020204" pitchFamily="34" charset="0"/>
              </a:rPr>
              <a:t>: </a:t>
            </a:r>
          </a:p>
        </p:txBody>
      </p:sp>
      <p:sp>
        <p:nvSpPr>
          <p:cNvPr id="39" name="Pfeil nach rechts 38"/>
          <p:cNvSpPr/>
          <p:nvPr/>
        </p:nvSpPr>
        <p:spPr>
          <a:xfrm>
            <a:off x="242694" y="4161792"/>
            <a:ext cx="186901" cy="123151"/>
          </a:xfrm>
          <a:prstGeom prst="rightArrow">
            <a:avLst/>
          </a:prstGeom>
          <a:solidFill>
            <a:srgbClr val="81559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latin typeface="Arial" panose="020B0604020202020204" pitchFamily="34" charset="0"/>
              <a:cs typeface="Arial" panose="020B0604020202020204" pitchFamily="34" charset="0"/>
            </a:endParaRPr>
          </a:p>
        </p:txBody>
      </p:sp>
      <p:sp>
        <p:nvSpPr>
          <p:cNvPr id="45" name="Pfeil nach rechts 44"/>
          <p:cNvSpPr/>
          <p:nvPr/>
        </p:nvSpPr>
        <p:spPr>
          <a:xfrm>
            <a:off x="249044" y="4569513"/>
            <a:ext cx="186901" cy="123151"/>
          </a:xfrm>
          <a:prstGeom prst="rightArrow">
            <a:avLst/>
          </a:prstGeom>
          <a:solidFill>
            <a:srgbClr val="81559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latin typeface="Arial" panose="020B0604020202020204" pitchFamily="34" charset="0"/>
              <a:cs typeface="Arial" panose="020B0604020202020204" pitchFamily="34" charset="0"/>
            </a:endParaRPr>
          </a:p>
        </p:txBody>
      </p:sp>
      <p:sp>
        <p:nvSpPr>
          <p:cNvPr id="47" name="Pfeil nach rechts 46"/>
          <p:cNvSpPr/>
          <p:nvPr/>
        </p:nvSpPr>
        <p:spPr>
          <a:xfrm>
            <a:off x="249044" y="5121193"/>
            <a:ext cx="186901" cy="123151"/>
          </a:xfrm>
          <a:prstGeom prst="rightArrow">
            <a:avLst/>
          </a:prstGeom>
          <a:solidFill>
            <a:srgbClr val="81559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latin typeface="Arial" panose="020B0604020202020204" pitchFamily="34" charset="0"/>
              <a:cs typeface="Arial" panose="020B0604020202020204" pitchFamily="34" charset="0"/>
            </a:endParaRPr>
          </a:p>
        </p:txBody>
      </p:sp>
      <p:sp>
        <p:nvSpPr>
          <p:cNvPr id="48" name="Pfeil nach rechts 47"/>
          <p:cNvSpPr/>
          <p:nvPr/>
        </p:nvSpPr>
        <p:spPr>
          <a:xfrm>
            <a:off x="249044" y="5733408"/>
            <a:ext cx="186901" cy="123151"/>
          </a:xfrm>
          <a:prstGeom prst="rightArrow">
            <a:avLst/>
          </a:prstGeom>
          <a:solidFill>
            <a:srgbClr val="81559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latin typeface="Arial" panose="020B0604020202020204" pitchFamily="34" charset="0"/>
              <a:cs typeface="Arial" panose="020B0604020202020204" pitchFamily="34" charset="0"/>
            </a:endParaRPr>
          </a:p>
        </p:txBody>
      </p:sp>
      <p:sp>
        <p:nvSpPr>
          <p:cNvPr id="50" name="Pfeil nach rechts 49"/>
          <p:cNvSpPr/>
          <p:nvPr/>
        </p:nvSpPr>
        <p:spPr>
          <a:xfrm>
            <a:off x="249044" y="5991789"/>
            <a:ext cx="186901" cy="123151"/>
          </a:xfrm>
          <a:prstGeom prst="rightArrow">
            <a:avLst/>
          </a:prstGeom>
          <a:solidFill>
            <a:srgbClr val="81559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latin typeface="Arial" panose="020B0604020202020204" pitchFamily="34" charset="0"/>
              <a:cs typeface="Arial" panose="020B0604020202020204" pitchFamily="34" charset="0"/>
            </a:endParaRPr>
          </a:p>
        </p:txBody>
      </p:sp>
      <p:sp>
        <p:nvSpPr>
          <p:cNvPr id="52" name="Pfeil nach rechts 51"/>
          <p:cNvSpPr/>
          <p:nvPr/>
        </p:nvSpPr>
        <p:spPr>
          <a:xfrm>
            <a:off x="249044" y="6403647"/>
            <a:ext cx="186901" cy="123151"/>
          </a:xfrm>
          <a:prstGeom prst="rightArrow">
            <a:avLst/>
          </a:prstGeom>
          <a:solidFill>
            <a:srgbClr val="81559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latin typeface="Arial" panose="020B0604020202020204" pitchFamily="34" charset="0"/>
              <a:cs typeface="Arial" panose="020B0604020202020204" pitchFamily="34" charset="0"/>
            </a:endParaRPr>
          </a:p>
        </p:txBody>
      </p:sp>
      <p:sp>
        <p:nvSpPr>
          <p:cNvPr id="53" name="Pfeil nach rechts 52"/>
          <p:cNvSpPr/>
          <p:nvPr/>
        </p:nvSpPr>
        <p:spPr>
          <a:xfrm>
            <a:off x="249044" y="6816477"/>
            <a:ext cx="186901" cy="123151"/>
          </a:xfrm>
          <a:prstGeom prst="rightArrow">
            <a:avLst/>
          </a:prstGeom>
          <a:solidFill>
            <a:srgbClr val="81559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latin typeface="Arial" panose="020B0604020202020204" pitchFamily="34" charset="0"/>
              <a:cs typeface="Arial" panose="020B0604020202020204" pitchFamily="34" charset="0"/>
            </a:endParaRPr>
          </a:p>
        </p:txBody>
      </p:sp>
      <p:sp>
        <p:nvSpPr>
          <p:cNvPr id="54" name="Pfeil nach rechts 53"/>
          <p:cNvSpPr/>
          <p:nvPr/>
        </p:nvSpPr>
        <p:spPr>
          <a:xfrm>
            <a:off x="249044" y="7233863"/>
            <a:ext cx="186901" cy="123151"/>
          </a:xfrm>
          <a:prstGeom prst="rightArrow">
            <a:avLst/>
          </a:prstGeom>
          <a:solidFill>
            <a:srgbClr val="81559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latin typeface="Arial" panose="020B0604020202020204" pitchFamily="34" charset="0"/>
              <a:cs typeface="Arial" panose="020B0604020202020204" pitchFamily="34" charset="0"/>
            </a:endParaRPr>
          </a:p>
        </p:txBody>
      </p:sp>
      <p:sp>
        <p:nvSpPr>
          <p:cNvPr id="58" name="Pfeil nach rechts 57"/>
          <p:cNvSpPr/>
          <p:nvPr/>
        </p:nvSpPr>
        <p:spPr>
          <a:xfrm>
            <a:off x="5619250" y="822384"/>
            <a:ext cx="186901" cy="123151"/>
          </a:xfrm>
          <a:prstGeom prst="rightArrow">
            <a:avLst/>
          </a:prstGeom>
          <a:solidFill>
            <a:srgbClr val="81559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latin typeface="Arial" panose="020B0604020202020204" pitchFamily="34" charset="0"/>
              <a:cs typeface="Arial" panose="020B0604020202020204" pitchFamily="34" charset="0"/>
            </a:endParaRPr>
          </a:p>
        </p:txBody>
      </p:sp>
      <p:sp>
        <p:nvSpPr>
          <p:cNvPr id="67" name="Pfeil nach rechts 66"/>
          <p:cNvSpPr/>
          <p:nvPr/>
        </p:nvSpPr>
        <p:spPr>
          <a:xfrm>
            <a:off x="5619251" y="1360316"/>
            <a:ext cx="174186" cy="123151"/>
          </a:xfrm>
          <a:prstGeom prst="rightArrow">
            <a:avLst/>
          </a:prstGeom>
          <a:solidFill>
            <a:srgbClr val="81559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latin typeface="Arial" panose="020B0604020202020204" pitchFamily="34" charset="0"/>
              <a:cs typeface="Arial" panose="020B0604020202020204" pitchFamily="34" charset="0"/>
            </a:endParaRPr>
          </a:p>
        </p:txBody>
      </p:sp>
      <p:sp>
        <p:nvSpPr>
          <p:cNvPr id="72" name="Pfeil nach rechts 71"/>
          <p:cNvSpPr/>
          <p:nvPr/>
        </p:nvSpPr>
        <p:spPr>
          <a:xfrm>
            <a:off x="5619251" y="1912262"/>
            <a:ext cx="174186" cy="123151"/>
          </a:xfrm>
          <a:prstGeom prst="rightArrow">
            <a:avLst/>
          </a:prstGeom>
          <a:solidFill>
            <a:srgbClr val="81559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latin typeface="Arial" panose="020B0604020202020204" pitchFamily="34" charset="0"/>
              <a:cs typeface="Arial" panose="020B0604020202020204" pitchFamily="34" charset="0"/>
            </a:endParaRPr>
          </a:p>
        </p:txBody>
      </p:sp>
      <p:sp>
        <p:nvSpPr>
          <p:cNvPr id="74" name="Pfeil nach rechts 73"/>
          <p:cNvSpPr/>
          <p:nvPr/>
        </p:nvSpPr>
        <p:spPr>
          <a:xfrm>
            <a:off x="5619251" y="2444241"/>
            <a:ext cx="174186" cy="123151"/>
          </a:xfrm>
          <a:prstGeom prst="rightArrow">
            <a:avLst/>
          </a:prstGeom>
          <a:solidFill>
            <a:srgbClr val="81559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latin typeface="Arial" panose="020B0604020202020204" pitchFamily="34" charset="0"/>
              <a:cs typeface="Arial" panose="020B0604020202020204" pitchFamily="34" charset="0"/>
            </a:endParaRPr>
          </a:p>
        </p:txBody>
      </p:sp>
      <p:sp>
        <p:nvSpPr>
          <p:cNvPr id="75" name="Pfeil nach rechts 74"/>
          <p:cNvSpPr/>
          <p:nvPr/>
        </p:nvSpPr>
        <p:spPr>
          <a:xfrm>
            <a:off x="5619251" y="2820319"/>
            <a:ext cx="174186" cy="123151"/>
          </a:xfrm>
          <a:prstGeom prst="rightArrow">
            <a:avLst/>
          </a:prstGeom>
          <a:solidFill>
            <a:srgbClr val="81559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latin typeface="Arial" panose="020B0604020202020204" pitchFamily="34" charset="0"/>
              <a:cs typeface="Arial" panose="020B0604020202020204" pitchFamily="34" charset="0"/>
            </a:endParaRPr>
          </a:p>
        </p:txBody>
      </p:sp>
      <p:sp>
        <p:nvSpPr>
          <p:cNvPr id="76" name="Ellipse 75"/>
          <p:cNvSpPr/>
          <p:nvPr/>
        </p:nvSpPr>
        <p:spPr>
          <a:xfrm>
            <a:off x="6848956" y="6855870"/>
            <a:ext cx="2484000" cy="720000"/>
          </a:xfrm>
          <a:prstGeom prst="ellipse">
            <a:avLst/>
          </a:prstGeom>
          <a:solidFill>
            <a:srgbClr val="FFCCCC"/>
          </a:solidFill>
          <a:ln>
            <a:solidFill>
              <a:srgbClr val="ECA8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dirty="0">
                <a:solidFill>
                  <a:schemeClr val="tx1"/>
                </a:solidFill>
                <a:latin typeface="Arial" panose="020B0604020202020204" pitchFamily="34" charset="0"/>
                <a:cs typeface="Arial" panose="020B0604020202020204" pitchFamily="34" charset="0"/>
              </a:rPr>
              <a:t>Achten Sie auf eine insgesamt entspannte Haltung und nicht zu viel Druck beim Schreiben. </a:t>
            </a:r>
          </a:p>
        </p:txBody>
      </p:sp>
      <p:sp>
        <p:nvSpPr>
          <p:cNvPr id="42" name="Pfeil nach rechts 41"/>
          <p:cNvSpPr/>
          <p:nvPr/>
        </p:nvSpPr>
        <p:spPr>
          <a:xfrm>
            <a:off x="7070861" y="1523222"/>
            <a:ext cx="174186" cy="123151"/>
          </a:xfrm>
          <a:prstGeom prst="rightArrow">
            <a:avLst/>
          </a:prstGeom>
          <a:solidFill>
            <a:srgbClr val="81559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latin typeface="Arial" panose="020B0604020202020204" pitchFamily="34" charset="0"/>
              <a:cs typeface="Arial" panose="020B0604020202020204" pitchFamily="34" charset="0"/>
            </a:endParaRPr>
          </a:p>
        </p:txBody>
      </p:sp>
      <p:sp>
        <p:nvSpPr>
          <p:cNvPr id="51" name="Pfeil nach rechts 50"/>
          <p:cNvSpPr/>
          <p:nvPr/>
        </p:nvSpPr>
        <p:spPr>
          <a:xfrm>
            <a:off x="7070861" y="1677600"/>
            <a:ext cx="174186" cy="123151"/>
          </a:xfrm>
          <a:prstGeom prst="rightArrow">
            <a:avLst/>
          </a:prstGeom>
          <a:solidFill>
            <a:srgbClr val="81559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latin typeface="Arial" panose="020B0604020202020204" pitchFamily="34" charset="0"/>
              <a:cs typeface="Arial" panose="020B0604020202020204" pitchFamily="34" charset="0"/>
            </a:endParaRPr>
          </a:p>
        </p:txBody>
      </p:sp>
      <p:sp>
        <p:nvSpPr>
          <p:cNvPr id="4" name="Textfeld 3"/>
          <p:cNvSpPr txBox="1"/>
          <p:nvPr/>
        </p:nvSpPr>
        <p:spPr>
          <a:xfrm>
            <a:off x="1021716" y="1692777"/>
            <a:ext cx="678908" cy="646331"/>
          </a:xfrm>
          <a:prstGeom prst="rect">
            <a:avLst/>
          </a:prstGeom>
          <a:noFill/>
          <a:ln>
            <a:noFill/>
          </a:ln>
        </p:spPr>
        <p:txBody>
          <a:bodyPr wrap="square" rtlCol="0">
            <a:spAutoFit/>
          </a:bodyPr>
          <a:lstStyle/>
          <a:p>
            <a:r>
              <a:rPr lang="de-DE" sz="3600" b="1" dirty="0">
                <a:solidFill>
                  <a:srgbClr val="B381D9"/>
                </a:solidFill>
                <a:latin typeface="Arial" panose="020B0604020202020204" pitchFamily="34" charset="0"/>
                <a:cs typeface="Arial" panose="020B0604020202020204" pitchFamily="34" charset="0"/>
              </a:rPr>
              <a:t>?</a:t>
            </a:r>
          </a:p>
        </p:txBody>
      </p:sp>
      <p:sp>
        <p:nvSpPr>
          <p:cNvPr id="40" name="Richtungspfeil 45">
            <a:extLst>
              <a:ext uri="{FF2B5EF4-FFF2-40B4-BE49-F238E27FC236}">
                <a16:creationId xmlns:a16="http://schemas.microsoft.com/office/drawing/2014/main" id="{36F326C8-F127-4E74-B0A6-1669131DA91C}"/>
              </a:ext>
            </a:extLst>
          </p:cNvPr>
          <p:cNvSpPr/>
          <p:nvPr/>
        </p:nvSpPr>
        <p:spPr>
          <a:xfrm>
            <a:off x="-9858" y="3375099"/>
            <a:ext cx="3809800" cy="396000"/>
          </a:xfrm>
          <a:prstGeom prst="homePlate">
            <a:avLst/>
          </a:prstGeom>
          <a:gradFill flip="none" rotWithShape="1">
            <a:gsLst>
              <a:gs pos="0">
                <a:srgbClr val="815595"/>
              </a:gs>
              <a:gs pos="100000">
                <a:srgbClr val="B381D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r>
              <a:rPr lang="de-DE" sz="1700" b="1" dirty="0">
                <a:solidFill>
                  <a:schemeClr val="tx1"/>
                </a:solidFill>
                <a:latin typeface="Arial" panose="020B0604020202020204" pitchFamily="34" charset="0"/>
                <a:cs typeface="Arial" panose="020B0604020202020204" pitchFamily="34" charset="0"/>
              </a:rPr>
              <a:t>  Empfehlungen zur Sitzposition</a:t>
            </a:r>
          </a:p>
        </p:txBody>
      </p:sp>
    </p:spTree>
    <p:extLst>
      <p:ext uri="{BB962C8B-B14F-4D97-AF65-F5344CB8AC3E}">
        <p14:creationId xmlns:p14="http://schemas.microsoft.com/office/powerpoint/2010/main" val="241783354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659</Words>
  <Application>Microsoft Office PowerPoint</Application>
  <PresentationFormat>Benutzerdefiniert</PresentationFormat>
  <Paragraphs>71</Paragraphs>
  <Slides>2</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vt:i4>
      </vt:variant>
    </vt:vector>
  </HeadingPairs>
  <TitlesOfParts>
    <vt:vector size="7" baseType="lpstr">
      <vt:lpstr>Arial</vt:lpstr>
      <vt:lpstr>Calibri</vt:lpstr>
      <vt:lpstr>Calibri Light</vt:lpstr>
      <vt:lpstr>Segoe UI Semibold</vt:lpstr>
      <vt:lpstr>Office</vt:lpstr>
      <vt:lpstr>PowerPoint-Präsentation</vt:lpstr>
      <vt:lpstr>PowerPoint-Präsentation</vt:lpstr>
    </vt:vector>
  </TitlesOfParts>
  <Company>Kreis Bergstrasse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Riebel, Dennis</dc:creator>
  <cp:lastModifiedBy>Unger-Goldinger, Barbara</cp:lastModifiedBy>
  <cp:revision>135</cp:revision>
  <cp:lastPrinted>2025-02-04T09:56:24Z</cp:lastPrinted>
  <dcterms:created xsi:type="dcterms:W3CDTF">2020-02-28T10:43:10Z</dcterms:created>
  <dcterms:modified xsi:type="dcterms:W3CDTF">2026-06-23T04:39:43Z</dcterms:modified>
</cp:coreProperties>
</file>