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10872788" cy="7775575"/>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2" userDrawn="1">
          <p15:clr>
            <a:srgbClr val="A4A3A4"/>
          </p15:clr>
        </p15:guide>
        <p15:guide id="2" pos="136" userDrawn="1">
          <p15:clr>
            <a:srgbClr val="A4A3A4"/>
          </p15:clr>
        </p15:guide>
        <p15:guide id="3" pos="6781" userDrawn="1">
          <p15:clr>
            <a:srgbClr val="A4A3A4"/>
          </p15:clr>
        </p15:guide>
        <p15:guide id="4" pos="3425" userDrawn="1">
          <p15:clr>
            <a:srgbClr val="A4A3A4"/>
          </p15:clr>
        </p15:guide>
        <p15:guide id="5" orient="horz" pos="4762" userDrawn="1">
          <p15:clr>
            <a:srgbClr val="A4A3A4"/>
          </p15:clr>
        </p15:guide>
        <p15:guide id="6" orient="horz" pos="68" userDrawn="1">
          <p15:clr>
            <a:srgbClr val="A4A3A4"/>
          </p15:clr>
        </p15:guide>
        <p15:guide id="7" orient="horz" pos="4830" userDrawn="1">
          <p15:clr>
            <a:srgbClr val="A4A3A4"/>
          </p15:clr>
        </p15:guide>
        <p15:guide id="8" orient="horz" pos="136" userDrawn="1">
          <p15:clr>
            <a:srgbClr val="A4A3A4"/>
          </p15:clr>
        </p15:guide>
        <p15:guide id="9" pos="68" userDrawn="1">
          <p15:clr>
            <a:srgbClr val="A4A3A4"/>
          </p15:clr>
        </p15:guide>
        <p15:guide id="10" pos="67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9DC3"/>
    <a:srgbClr val="EEE1F3"/>
    <a:srgbClr val="DEC6E8"/>
    <a:srgbClr val="9781AF"/>
    <a:srgbClr val="F9EE69"/>
    <a:srgbClr val="FFFC60"/>
    <a:srgbClr val="FFF915"/>
    <a:srgbClr val="FFFDB3"/>
    <a:srgbClr val="FFFEDD"/>
    <a:srgbClr val="FFFF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showGuides="1">
      <p:cViewPr varScale="1">
        <p:scale>
          <a:sx n="71" d="100"/>
          <a:sy n="71" d="100"/>
        </p:scale>
        <p:origin x="1214" y="58"/>
      </p:cViewPr>
      <p:guideLst>
        <p:guide orient="horz" pos="2472"/>
        <p:guide pos="136"/>
        <p:guide pos="6781"/>
        <p:guide pos="3425"/>
        <p:guide orient="horz" pos="4762"/>
        <p:guide orient="horz" pos="68"/>
        <p:guide orient="horz" pos="4830"/>
        <p:guide orient="horz" pos="136"/>
        <p:guide pos="68"/>
        <p:guide pos="67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15459" y="1272531"/>
            <a:ext cx="9241870" cy="2707052"/>
          </a:xfrm>
        </p:spPr>
        <p:txBody>
          <a:bodyPr anchor="b"/>
          <a:lstStyle>
            <a:lvl1pPr algn="ctr">
              <a:defRPr sz="6803"/>
            </a:lvl1pPr>
          </a:lstStyle>
          <a:p>
            <a:r>
              <a:rPr lang="de-DE"/>
              <a:t>Titelmasterformat durch Klicken bearbeiten</a:t>
            </a:r>
            <a:endParaRPr lang="en-US" dirty="0"/>
          </a:p>
        </p:txBody>
      </p:sp>
      <p:sp>
        <p:nvSpPr>
          <p:cNvPr id="3" name="Subtitle 2"/>
          <p:cNvSpPr>
            <a:spLocks noGrp="1"/>
          </p:cNvSpPr>
          <p:nvPr>
            <p:ph type="subTitle" idx="1"/>
          </p:nvPr>
        </p:nvSpPr>
        <p:spPr>
          <a:xfrm>
            <a:off x="1359099" y="4083977"/>
            <a:ext cx="8154591" cy="1877297"/>
          </a:xfrm>
        </p:spPr>
        <p:txBody>
          <a:bodyPr/>
          <a:lstStyle>
            <a:lvl1pPr marL="0" indent="0" algn="ctr">
              <a:buNone/>
              <a:defRPr sz="2721"/>
            </a:lvl1pPr>
            <a:lvl2pPr marL="518373" indent="0" algn="ctr">
              <a:buNone/>
              <a:defRPr sz="2268"/>
            </a:lvl2pPr>
            <a:lvl3pPr marL="1036747" indent="0" algn="ctr">
              <a:buNone/>
              <a:defRPr sz="2041"/>
            </a:lvl3pPr>
            <a:lvl4pPr marL="1555120" indent="0" algn="ctr">
              <a:buNone/>
              <a:defRPr sz="1814"/>
            </a:lvl4pPr>
            <a:lvl5pPr marL="2073493" indent="0" algn="ctr">
              <a:buNone/>
              <a:defRPr sz="1814"/>
            </a:lvl5pPr>
            <a:lvl6pPr marL="2591867" indent="0" algn="ctr">
              <a:buNone/>
              <a:defRPr sz="1814"/>
            </a:lvl6pPr>
            <a:lvl7pPr marL="3110240" indent="0" algn="ctr">
              <a:buNone/>
              <a:defRPr sz="1814"/>
            </a:lvl7pPr>
            <a:lvl8pPr marL="3628614" indent="0" algn="ctr">
              <a:buNone/>
              <a:defRPr sz="1814"/>
            </a:lvl8pPr>
            <a:lvl9pPr marL="4146987" indent="0" algn="ctr">
              <a:buNone/>
              <a:defRPr sz="1814"/>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95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47324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839" y="413978"/>
            <a:ext cx="2344445" cy="658944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747505" y="413978"/>
            <a:ext cx="6897425" cy="6589440"/>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941515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418621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1842" y="1938496"/>
            <a:ext cx="9377780" cy="3234423"/>
          </a:xfrm>
        </p:spPr>
        <p:txBody>
          <a:bodyPr anchor="b"/>
          <a:lstStyle>
            <a:lvl1pPr>
              <a:defRPr sz="6803"/>
            </a:lvl1pPr>
          </a:lstStyle>
          <a:p>
            <a:r>
              <a:rPr lang="de-DE"/>
              <a:t>Titelmasterformat durch Klicken bearbeiten</a:t>
            </a:r>
            <a:endParaRPr lang="en-US" dirty="0"/>
          </a:p>
        </p:txBody>
      </p:sp>
      <p:sp>
        <p:nvSpPr>
          <p:cNvPr id="3" name="Text Placeholder 2"/>
          <p:cNvSpPr>
            <a:spLocks noGrp="1"/>
          </p:cNvSpPr>
          <p:nvPr>
            <p:ph type="body" idx="1"/>
          </p:nvPr>
        </p:nvSpPr>
        <p:spPr>
          <a:xfrm>
            <a:off x="741842" y="5203518"/>
            <a:ext cx="9377780" cy="1700906"/>
          </a:xfrm>
        </p:spPr>
        <p:txBody>
          <a:bodyPr/>
          <a:lstStyle>
            <a:lvl1pPr marL="0" indent="0">
              <a:buNone/>
              <a:defRPr sz="2721">
                <a:solidFill>
                  <a:schemeClr val="tx1"/>
                </a:solidFill>
              </a:defRPr>
            </a:lvl1pPr>
            <a:lvl2pPr marL="518373" indent="0">
              <a:buNone/>
              <a:defRPr sz="2268">
                <a:solidFill>
                  <a:schemeClr val="tx1">
                    <a:tint val="75000"/>
                  </a:schemeClr>
                </a:solidFill>
              </a:defRPr>
            </a:lvl2pPr>
            <a:lvl3pPr marL="1036747" indent="0">
              <a:buNone/>
              <a:defRPr sz="2041">
                <a:solidFill>
                  <a:schemeClr val="tx1">
                    <a:tint val="75000"/>
                  </a:schemeClr>
                </a:solidFill>
              </a:defRPr>
            </a:lvl3pPr>
            <a:lvl4pPr marL="1555120" indent="0">
              <a:buNone/>
              <a:defRPr sz="1814">
                <a:solidFill>
                  <a:schemeClr val="tx1">
                    <a:tint val="75000"/>
                  </a:schemeClr>
                </a:solidFill>
              </a:defRPr>
            </a:lvl4pPr>
            <a:lvl5pPr marL="2073493" indent="0">
              <a:buNone/>
              <a:defRPr sz="1814">
                <a:solidFill>
                  <a:schemeClr val="tx1">
                    <a:tint val="75000"/>
                  </a:schemeClr>
                </a:solidFill>
              </a:defRPr>
            </a:lvl5pPr>
            <a:lvl6pPr marL="2591867" indent="0">
              <a:buNone/>
              <a:defRPr sz="1814">
                <a:solidFill>
                  <a:schemeClr val="tx1">
                    <a:tint val="75000"/>
                  </a:schemeClr>
                </a:solidFill>
              </a:defRPr>
            </a:lvl6pPr>
            <a:lvl7pPr marL="3110240" indent="0">
              <a:buNone/>
              <a:defRPr sz="1814">
                <a:solidFill>
                  <a:schemeClr val="tx1">
                    <a:tint val="75000"/>
                  </a:schemeClr>
                </a:solidFill>
              </a:defRPr>
            </a:lvl7pPr>
            <a:lvl8pPr marL="3628614" indent="0">
              <a:buNone/>
              <a:defRPr sz="1814">
                <a:solidFill>
                  <a:schemeClr val="tx1">
                    <a:tint val="75000"/>
                  </a:schemeClr>
                </a:solidFill>
              </a:defRPr>
            </a:lvl8pPr>
            <a:lvl9pPr marL="4146987" indent="0">
              <a:buNone/>
              <a:defRPr sz="1814">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D7EC0CA-41EC-4E61-B837-1F3EA3F49458}" type="datetimeFigureOut">
              <a:rPr lang="de-DE" smtClean="0"/>
              <a:t>23.06.2026</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2243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747504"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504349" y="2069887"/>
            <a:ext cx="4620935" cy="4933531"/>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953138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48920" y="413979"/>
            <a:ext cx="9377780" cy="1502918"/>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748922" y="1906097"/>
            <a:ext cx="4599698"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4" name="Content Placeholder 3"/>
          <p:cNvSpPr>
            <a:spLocks noGrp="1"/>
          </p:cNvSpPr>
          <p:nvPr>
            <p:ph sz="half" idx="2"/>
          </p:nvPr>
        </p:nvSpPr>
        <p:spPr>
          <a:xfrm>
            <a:off x="748922" y="2840245"/>
            <a:ext cx="4599698"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504350" y="1906097"/>
            <a:ext cx="4622351" cy="934148"/>
          </a:xfrm>
        </p:spPr>
        <p:txBody>
          <a:bodyPr anchor="b"/>
          <a:lstStyle>
            <a:lvl1pPr marL="0" indent="0">
              <a:buNone/>
              <a:defRPr sz="2721" b="1"/>
            </a:lvl1pPr>
            <a:lvl2pPr marL="518373" indent="0">
              <a:buNone/>
              <a:defRPr sz="2268" b="1"/>
            </a:lvl2pPr>
            <a:lvl3pPr marL="1036747" indent="0">
              <a:buNone/>
              <a:defRPr sz="2041" b="1"/>
            </a:lvl3pPr>
            <a:lvl4pPr marL="1555120" indent="0">
              <a:buNone/>
              <a:defRPr sz="1814" b="1"/>
            </a:lvl4pPr>
            <a:lvl5pPr marL="2073493" indent="0">
              <a:buNone/>
              <a:defRPr sz="1814" b="1"/>
            </a:lvl5pPr>
            <a:lvl6pPr marL="2591867" indent="0">
              <a:buNone/>
              <a:defRPr sz="1814" b="1"/>
            </a:lvl6pPr>
            <a:lvl7pPr marL="3110240" indent="0">
              <a:buNone/>
              <a:defRPr sz="1814" b="1"/>
            </a:lvl7pPr>
            <a:lvl8pPr marL="3628614" indent="0">
              <a:buNone/>
              <a:defRPr sz="1814" b="1"/>
            </a:lvl8pPr>
            <a:lvl9pPr marL="4146987" indent="0">
              <a:buNone/>
              <a:defRPr sz="1814" b="1"/>
            </a:lvl9pPr>
          </a:lstStyle>
          <a:p>
            <a:pPr lvl="0"/>
            <a:r>
              <a:rPr lang="de-DE"/>
              <a:t>Formatvorlagen des Textmasters bearbeiten</a:t>
            </a:r>
          </a:p>
        </p:txBody>
      </p:sp>
      <p:sp>
        <p:nvSpPr>
          <p:cNvPr id="6" name="Content Placeholder 5"/>
          <p:cNvSpPr>
            <a:spLocks noGrp="1"/>
          </p:cNvSpPr>
          <p:nvPr>
            <p:ph sz="quarter" idx="4"/>
          </p:nvPr>
        </p:nvSpPr>
        <p:spPr>
          <a:xfrm>
            <a:off x="5504350" y="2840245"/>
            <a:ext cx="4622351" cy="4177572"/>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D7EC0CA-41EC-4E61-B837-1F3EA3F49458}" type="datetimeFigureOut">
              <a:rPr lang="de-DE" smtClean="0"/>
              <a:t>23.06.2026</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90942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D7EC0CA-41EC-4E61-B837-1F3EA3F49458}" type="datetimeFigureOut">
              <a:rPr lang="de-DE" smtClean="0"/>
              <a:t>23.06.2026</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144979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7EC0CA-41EC-4E61-B837-1F3EA3F49458}" type="datetimeFigureOut">
              <a:rPr lang="de-DE" smtClean="0"/>
              <a:t>23.06.2026</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972939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Content Placeholder 2"/>
          <p:cNvSpPr>
            <a:spLocks noGrp="1"/>
          </p:cNvSpPr>
          <p:nvPr>
            <p:ph idx="1"/>
          </p:nvPr>
        </p:nvSpPr>
        <p:spPr>
          <a:xfrm>
            <a:off x="4622351" y="1119540"/>
            <a:ext cx="5504349" cy="5525698"/>
          </a:xfrm>
        </p:spPr>
        <p:txBody>
          <a:bodyPr/>
          <a:lstStyle>
            <a:lvl1pPr>
              <a:defRPr sz="3628"/>
            </a:lvl1pPr>
            <a:lvl2pPr>
              <a:defRPr sz="3175"/>
            </a:lvl2pPr>
            <a:lvl3pPr>
              <a:defRPr sz="2721"/>
            </a:lvl3pPr>
            <a:lvl4pPr>
              <a:defRPr sz="2268"/>
            </a:lvl4pPr>
            <a:lvl5pPr>
              <a:defRPr sz="2268"/>
            </a:lvl5pPr>
            <a:lvl6pPr>
              <a:defRPr sz="2268"/>
            </a:lvl6pPr>
            <a:lvl7pPr>
              <a:defRPr sz="2268"/>
            </a:lvl7pPr>
            <a:lvl8pPr>
              <a:defRPr sz="2268"/>
            </a:lvl8pPr>
            <a:lvl9pPr>
              <a:defRPr sz="2268"/>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2377537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8920" y="518372"/>
            <a:ext cx="3506757" cy="1814301"/>
          </a:xfrm>
        </p:spPr>
        <p:txBody>
          <a:bodyPr anchor="b"/>
          <a:lstStyle>
            <a:lvl1pPr>
              <a:defRPr sz="3628"/>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4622351" y="1119540"/>
            <a:ext cx="5504349" cy="5525698"/>
          </a:xfrm>
        </p:spPr>
        <p:txBody>
          <a:bodyPr anchor="t"/>
          <a:lstStyle>
            <a:lvl1pPr marL="0" indent="0">
              <a:buNone/>
              <a:defRPr sz="3628"/>
            </a:lvl1pPr>
            <a:lvl2pPr marL="518373" indent="0">
              <a:buNone/>
              <a:defRPr sz="3175"/>
            </a:lvl2pPr>
            <a:lvl3pPr marL="1036747" indent="0">
              <a:buNone/>
              <a:defRPr sz="2721"/>
            </a:lvl3pPr>
            <a:lvl4pPr marL="1555120" indent="0">
              <a:buNone/>
              <a:defRPr sz="2268"/>
            </a:lvl4pPr>
            <a:lvl5pPr marL="2073493" indent="0">
              <a:buNone/>
              <a:defRPr sz="2268"/>
            </a:lvl5pPr>
            <a:lvl6pPr marL="2591867" indent="0">
              <a:buNone/>
              <a:defRPr sz="2268"/>
            </a:lvl6pPr>
            <a:lvl7pPr marL="3110240" indent="0">
              <a:buNone/>
              <a:defRPr sz="2268"/>
            </a:lvl7pPr>
            <a:lvl8pPr marL="3628614" indent="0">
              <a:buNone/>
              <a:defRPr sz="2268"/>
            </a:lvl8pPr>
            <a:lvl9pPr marL="4146987" indent="0">
              <a:buNone/>
              <a:defRPr sz="2268"/>
            </a:lvl9pPr>
          </a:lstStyle>
          <a:p>
            <a:r>
              <a:rPr lang="de-DE"/>
              <a:t>Bild durch Klicken auf Symbol hinzufügen</a:t>
            </a:r>
            <a:endParaRPr lang="en-US" dirty="0"/>
          </a:p>
        </p:txBody>
      </p:sp>
      <p:sp>
        <p:nvSpPr>
          <p:cNvPr id="4" name="Text Placeholder 3"/>
          <p:cNvSpPr>
            <a:spLocks noGrp="1"/>
          </p:cNvSpPr>
          <p:nvPr>
            <p:ph type="body" sz="half" idx="2"/>
          </p:nvPr>
        </p:nvSpPr>
        <p:spPr>
          <a:xfrm>
            <a:off x="748920" y="2332673"/>
            <a:ext cx="3506757" cy="4321564"/>
          </a:xfrm>
        </p:spPr>
        <p:txBody>
          <a:bodyPr/>
          <a:lstStyle>
            <a:lvl1pPr marL="0" indent="0">
              <a:buNone/>
              <a:defRPr sz="1814"/>
            </a:lvl1pPr>
            <a:lvl2pPr marL="518373" indent="0">
              <a:buNone/>
              <a:defRPr sz="1587"/>
            </a:lvl2pPr>
            <a:lvl3pPr marL="1036747" indent="0">
              <a:buNone/>
              <a:defRPr sz="1361"/>
            </a:lvl3pPr>
            <a:lvl4pPr marL="1555120" indent="0">
              <a:buNone/>
              <a:defRPr sz="1134"/>
            </a:lvl4pPr>
            <a:lvl5pPr marL="2073493" indent="0">
              <a:buNone/>
              <a:defRPr sz="1134"/>
            </a:lvl5pPr>
            <a:lvl6pPr marL="2591867" indent="0">
              <a:buNone/>
              <a:defRPr sz="1134"/>
            </a:lvl6pPr>
            <a:lvl7pPr marL="3110240" indent="0">
              <a:buNone/>
              <a:defRPr sz="1134"/>
            </a:lvl7pPr>
            <a:lvl8pPr marL="3628614" indent="0">
              <a:buNone/>
              <a:defRPr sz="1134"/>
            </a:lvl8pPr>
            <a:lvl9pPr marL="4146987" indent="0">
              <a:buNone/>
              <a:defRPr sz="1134"/>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D7EC0CA-41EC-4E61-B837-1F3EA3F49458}" type="datetimeFigureOut">
              <a:rPr lang="de-DE" smtClean="0"/>
              <a:t>23.06.2026</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FEEA5093-4CD1-4809-9A30-6EDD4E8BF568}" type="slidenum">
              <a:rPr lang="de-DE" smtClean="0"/>
              <a:t>‹Nr.›</a:t>
            </a:fld>
            <a:endParaRPr lang="de-DE"/>
          </a:p>
        </p:txBody>
      </p:sp>
    </p:spTree>
    <p:extLst>
      <p:ext uri="{BB962C8B-B14F-4D97-AF65-F5344CB8AC3E}">
        <p14:creationId xmlns:p14="http://schemas.microsoft.com/office/powerpoint/2010/main" val="3607539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7504" y="413979"/>
            <a:ext cx="9377780" cy="1502918"/>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747504" y="2069887"/>
            <a:ext cx="9377780" cy="4933531"/>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7504" y="7206808"/>
            <a:ext cx="2446377" cy="413977"/>
          </a:xfrm>
          <a:prstGeom prst="rect">
            <a:avLst/>
          </a:prstGeom>
        </p:spPr>
        <p:txBody>
          <a:bodyPr vert="horz" lIns="91440" tIns="45720" rIns="91440" bIns="45720" rtlCol="0" anchor="ctr"/>
          <a:lstStyle>
            <a:lvl1pPr algn="l">
              <a:defRPr sz="1361">
                <a:solidFill>
                  <a:schemeClr val="tx1">
                    <a:tint val="75000"/>
                  </a:schemeClr>
                </a:solidFill>
              </a:defRPr>
            </a:lvl1pPr>
          </a:lstStyle>
          <a:p>
            <a:fld id="{CD7EC0CA-41EC-4E61-B837-1F3EA3F49458}" type="datetimeFigureOut">
              <a:rPr lang="de-DE" smtClean="0"/>
              <a:t>23.06.2026</a:t>
            </a:fld>
            <a:endParaRPr lang="de-DE"/>
          </a:p>
        </p:txBody>
      </p:sp>
      <p:sp>
        <p:nvSpPr>
          <p:cNvPr id="5" name="Footer Placeholder 4"/>
          <p:cNvSpPr>
            <a:spLocks noGrp="1"/>
          </p:cNvSpPr>
          <p:nvPr>
            <p:ph type="ftr" sz="quarter" idx="3"/>
          </p:nvPr>
        </p:nvSpPr>
        <p:spPr>
          <a:xfrm>
            <a:off x="3601611" y="7206808"/>
            <a:ext cx="3669566" cy="413977"/>
          </a:xfrm>
          <a:prstGeom prst="rect">
            <a:avLst/>
          </a:prstGeom>
        </p:spPr>
        <p:txBody>
          <a:bodyPr vert="horz" lIns="91440" tIns="45720" rIns="91440" bIns="45720" rtlCol="0" anchor="ctr"/>
          <a:lstStyle>
            <a:lvl1pPr algn="ctr">
              <a:defRPr sz="1361">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7678907" y="7206808"/>
            <a:ext cx="2446377" cy="413977"/>
          </a:xfrm>
          <a:prstGeom prst="rect">
            <a:avLst/>
          </a:prstGeom>
        </p:spPr>
        <p:txBody>
          <a:bodyPr vert="horz" lIns="91440" tIns="45720" rIns="91440" bIns="45720" rtlCol="0" anchor="ctr"/>
          <a:lstStyle>
            <a:lvl1pPr algn="r">
              <a:defRPr sz="1361">
                <a:solidFill>
                  <a:schemeClr val="tx1">
                    <a:tint val="75000"/>
                  </a:schemeClr>
                </a:solidFill>
              </a:defRPr>
            </a:lvl1pPr>
          </a:lstStyle>
          <a:p>
            <a:fld id="{FEEA5093-4CD1-4809-9A30-6EDD4E8BF568}" type="slidenum">
              <a:rPr lang="de-DE" smtClean="0"/>
              <a:t>‹Nr.›</a:t>
            </a:fld>
            <a:endParaRPr lang="de-DE"/>
          </a:p>
        </p:txBody>
      </p:sp>
    </p:spTree>
    <p:extLst>
      <p:ext uri="{BB962C8B-B14F-4D97-AF65-F5344CB8AC3E}">
        <p14:creationId xmlns:p14="http://schemas.microsoft.com/office/powerpoint/2010/main" val="722730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36747" rtl="0" eaLnBrk="1" latinLnBrk="0" hangingPunct="1">
        <a:lnSpc>
          <a:spcPct val="90000"/>
        </a:lnSpc>
        <a:spcBef>
          <a:spcPct val="0"/>
        </a:spcBef>
        <a:buNone/>
        <a:defRPr sz="4989" kern="1200">
          <a:solidFill>
            <a:schemeClr val="tx1"/>
          </a:solidFill>
          <a:latin typeface="+mj-lt"/>
          <a:ea typeface="+mj-ea"/>
          <a:cs typeface="+mj-cs"/>
        </a:defRPr>
      </a:lvl1pPr>
    </p:titleStyle>
    <p:bodyStyle>
      <a:lvl1pPr marL="259187" indent="-259187" algn="l" defTabSz="1036747" rtl="0" eaLnBrk="1" latinLnBrk="0" hangingPunct="1">
        <a:lnSpc>
          <a:spcPct val="90000"/>
        </a:lnSpc>
        <a:spcBef>
          <a:spcPts val="1134"/>
        </a:spcBef>
        <a:buFont typeface="Arial" panose="020B0604020202020204" pitchFamily="34" charset="0"/>
        <a:buChar char="•"/>
        <a:defRPr sz="3175" kern="1200">
          <a:solidFill>
            <a:schemeClr val="tx1"/>
          </a:solidFill>
          <a:latin typeface="+mn-lt"/>
          <a:ea typeface="+mn-ea"/>
          <a:cs typeface="+mn-cs"/>
        </a:defRPr>
      </a:lvl1pPr>
      <a:lvl2pPr marL="777560" indent="-259187" algn="l" defTabSz="1036747" rtl="0" eaLnBrk="1" latinLnBrk="0" hangingPunct="1">
        <a:lnSpc>
          <a:spcPct val="90000"/>
        </a:lnSpc>
        <a:spcBef>
          <a:spcPts val="567"/>
        </a:spcBef>
        <a:buFont typeface="Arial" panose="020B0604020202020204" pitchFamily="34" charset="0"/>
        <a:buChar char="•"/>
        <a:defRPr sz="2721" kern="1200">
          <a:solidFill>
            <a:schemeClr val="tx1"/>
          </a:solidFill>
          <a:latin typeface="+mn-lt"/>
          <a:ea typeface="+mn-ea"/>
          <a:cs typeface="+mn-cs"/>
        </a:defRPr>
      </a:lvl2pPr>
      <a:lvl3pPr marL="1295933" indent="-259187" algn="l" defTabSz="1036747" rtl="0" eaLnBrk="1" latinLnBrk="0" hangingPunct="1">
        <a:lnSpc>
          <a:spcPct val="90000"/>
        </a:lnSpc>
        <a:spcBef>
          <a:spcPts val="567"/>
        </a:spcBef>
        <a:buFont typeface="Arial" panose="020B0604020202020204" pitchFamily="34" charset="0"/>
        <a:buChar char="•"/>
        <a:defRPr sz="2268" kern="1200">
          <a:solidFill>
            <a:schemeClr val="tx1"/>
          </a:solidFill>
          <a:latin typeface="+mn-lt"/>
          <a:ea typeface="+mn-ea"/>
          <a:cs typeface="+mn-cs"/>
        </a:defRPr>
      </a:lvl3pPr>
      <a:lvl4pPr marL="181430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4pPr>
      <a:lvl5pPr marL="233268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5pPr>
      <a:lvl6pPr marL="2851053"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6pPr>
      <a:lvl7pPr marL="3369427"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7pPr>
      <a:lvl8pPr marL="3887800"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8pPr>
      <a:lvl9pPr marL="4406174" indent="-259187" algn="l" defTabSz="1036747" rtl="0" eaLnBrk="1" latinLnBrk="0" hangingPunct="1">
        <a:lnSpc>
          <a:spcPct val="90000"/>
        </a:lnSpc>
        <a:spcBef>
          <a:spcPts val="567"/>
        </a:spcBef>
        <a:buFont typeface="Arial" panose="020B0604020202020204" pitchFamily="34" charset="0"/>
        <a:buChar char="•"/>
        <a:defRPr sz="2041" kern="1200">
          <a:solidFill>
            <a:schemeClr val="tx1"/>
          </a:solidFill>
          <a:latin typeface="+mn-lt"/>
          <a:ea typeface="+mn-ea"/>
          <a:cs typeface="+mn-cs"/>
        </a:defRPr>
      </a:lvl9pPr>
    </p:bodyStyle>
    <p:otherStyle>
      <a:defPPr>
        <a:defRPr lang="en-US"/>
      </a:defPPr>
      <a:lvl1pPr marL="0" algn="l" defTabSz="1036747" rtl="0" eaLnBrk="1" latinLnBrk="0" hangingPunct="1">
        <a:defRPr sz="2041" kern="1200">
          <a:solidFill>
            <a:schemeClr val="tx1"/>
          </a:solidFill>
          <a:latin typeface="+mn-lt"/>
          <a:ea typeface="+mn-ea"/>
          <a:cs typeface="+mn-cs"/>
        </a:defRPr>
      </a:lvl1pPr>
      <a:lvl2pPr marL="518373" algn="l" defTabSz="1036747" rtl="0" eaLnBrk="1" latinLnBrk="0" hangingPunct="1">
        <a:defRPr sz="2041" kern="1200">
          <a:solidFill>
            <a:schemeClr val="tx1"/>
          </a:solidFill>
          <a:latin typeface="+mn-lt"/>
          <a:ea typeface="+mn-ea"/>
          <a:cs typeface="+mn-cs"/>
        </a:defRPr>
      </a:lvl2pPr>
      <a:lvl3pPr marL="1036747" algn="l" defTabSz="1036747" rtl="0" eaLnBrk="1" latinLnBrk="0" hangingPunct="1">
        <a:defRPr sz="2041" kern="1200">
          <a:solidFill>
            <a:schemeClr val="tx1"/>
          </a:solidFill>
          <a:latin typeface="+mn-lt"/>
          <a:ea typeface="+mn-ea"/>
          <a:cs typeface="+mn-cs"/>
        </a:defRPr>
      </a:lvl3pPr>
      <a:lvl4pPr marL="1555120" algn="l" defTabSz="1036747" rtl="0" eaLnBrk="1" latinLnBrk="0" hangingPunct="1">
        <a:defRPr sz="2041" kern="1200">
          <a:solidFill>
            <a:schemeClr val="tx1"/>
          </a:solidFill>
          <a:latin typeface="+mn-lt"/>
          <a:ea typeface="+mn-ea"/>
          <a:cs typeface="+mn-cs"/>
        </a:defRPr>
      </a:lvl4pPr>
      <a:lvl5pPr marL="2073493" algn="l" defTabSz="1036747" rtl="0" eaLnBrk="1" latinLnBrk="0" hangingPunct="1">
        <a:defRPr sz="2041" kern="1200">
          <a:solidFill>
            <a:schemeClr val="tx1"/>
          </a:solidFill>
          <a:latin typeface="+mn-lt"/>
          <a:ea typeface="+mn-ea"/>
          <a:cs typeface="+mn-cs"/>
        </a:defRPr>
      </a:lvl5pPr>
      <a:lvl6pPr marL="2591867" algn="l" defTabSz="1036747" rtl="0" eaLnBrk="1" latinLnBrk="0" hangingPunct="1">
        <a:defRPr sz="2041" kern="1200">
          <a:solidFill>
            <a:schemeClr val="tx1"/>
          </a:solidFill>
          <a:latin typeface="+mn-lt"/>
          <a:ea typeface="+mn-ea"/>
          <a:cs typeface="+mn-cs"/>
        </a:defRPr>
      </a:lvl6pPr>
      <a:lvl7pPr marL="3110240" algn="l" defTabSz="1036747" rtl="0" eaLnBrk="1" latinLnBrk="0" hangingPunct="1">
        <a:defRPr sz="2041" kern="1200">
          <a:solidFill>
            <a:schemeClr val="tx1"/>
          </a:solidFill>
          <a:latin typeface="+mn-lt"/>
          <a:ea typeface="+mn-ea"/>
          <a:cs typeface="+mn-cs"/>
        </a:defRPr>
      </a:lvl7pPr>
      <a:lvl8pPr marL="3628614" algn="l" defTabSz="1036747" rtl="0" eaLnBrk="1" latinLnBrk="0" hangingPunct="1">
        <a:defRPr sz="2041" kern="1200">
          <a:solidFill>
            <a:schemeClr val="tx1"/>
          </a:solidFill>
          <a:latin typeface="+mn-lt"/>
          <a:ea typeface="+mn-ea"/>
          <a:cs typeface="+mn-cs"/>
        </a:defRPr>
      </a:lvl8pPr>
      <a:lvl9pPr marL="4146987" algn="l" defTabSz="1036747" rtl="0" eaLnBrk="1" latinLnBrk="0" hangingPunct="1">
        <a:defRPr sz="204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kindergesundheit-info.de/fileadmin/user_upload/kindergesundheit-info.de/Infografiken/Infografiken_als_PDF/Motorische-Entwicklung_Hand-Fingerfertigkeit_BZgA_kindergesundheit-info.pdf" TargetMode="External"/><Relationship Id="rId7" Type="http://schemas.openxmlformats.org/officeDocument/2006/relationships/image" Target="../media/image3.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schreibmotorik-institut.com/" TargetMode="External"/><Relationship Id="rId4" Type="http://schemas.openxmlformats.org/officeDocument/2006/relationships/hyperlink" Target="http://www.kindergesundheit-info.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437188" y="0"/>
            <a:ext cx="5435600" cy="7775575"/>
          </a:xfrm>
          <a:prstGeom prst="rect">
            <a:avLst/>
          </a:prstGeom>
          <a:solidFill>
            <a:srgbClr val="EEE1F3"/>
          </a:solidFill>
          <a:ln>
            <a:solidFill>
              <a:srgbClr val="EEE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202" y="6644704"/>
            <a:ext cx="2692400" cy="821837"/>
          </a:xfrm>
          <a:prstGeom prst="rect">
            <a:avLst/>
          </a:prstGeom>
        </p:spPr>
      </p:pic>
      <p:sp>
        <p:nvSpPr>
          <p:cNvPr id="18" name="Textfeld 17"/>
          <p:cNvSpPr txBox="1"/>
          <p:nvPr/>
        </p:nvSpPr>
        <p:spPr>
          <a:xfrm>
            <a:off x="5437188" y="4867275"/>
            <a:ext cx="5327650" cy="1015663"/>
          </a:xfrm>
          <a:prstGeom prst="rect">
            <a:avLst/>
          </a:prstGeom>
          <a:noFill/>
        </p:spPr>
        <p:txBody>
          <a:bodyPr wrap="square" rtlCol="0">
            <a:spAutoFit/>
          </a:bodyPr>
          <a:lstStyle/>
          <a:p>
            <a:pPr algn="ctr"/>
            <a:r>
              <a:rPr lang="de-DE" sz="3000" dirty="0">
                <a:latin typeface="Segoe UI Semibold" panose="020B0702040204020203" pitchFamily="34" charset="0"/>
                <a:cs typeface="Segoe UI Semibold" panose="020B0702040204020203" pitchFamily="34" charset="0"/>
              </a:rPr>
              <a:t>Feinmotorik und </a:t>
            </a:r>
          </a:p>
          <a:p>
            <a:pPr algn="ctr"/>
            <a:r>
              <a:rPr lang="de-DE" sz="3000" dirty="0">
                <a:latin typeface="Segoe UI Semibold" panose="020B0702040204020203" pitchFamily="34" charset="0"/>
                <a:cs typeface="Segoe UI Semibold" panose="020B0702040204020203" pitchFamily="34" charset="0"/>
              </a:rPr>
              <a:t>Stifthaltung</a:t>
            </a:r>
          </a:p>
        </p:txBody>
      </p:sp>
      <p:sp>
        <p:nvSpPr>
          <p:cNvPr id="19" name="Textfeld 18"/>
          <p:cNvSpPr txBox="1"/>
          <p:nvPr/>
        </p:nvSpPr>
        <p:spPr>
          <a:xfrm>
            <a:off x="5491163" y="6008770"/>
            <a:ext cx="5273675" cy="381000"/>
          </a:xfrm>
          <a:prstGeom prst="rect">
            <a:avLst/>
          </a:prstGeom>
          <a:noFill/>
        </p:spPr>
        <p:txBody>
          <a:bodyPr wrap="square" rtlCol="0">
            <a:spAutoFit/>
          </a:bodyPr>
          <a:lstStyle/>
          <a:p>
            <a:pPr algn="ctr"/>
            <a:r>
              <a:rPr lang="de-DE" b="1" dirty="0">
                <a:latin typeface="Segoe UI Semibold" panose="020B0702040204020203" pitchFamily="34" charset="0"/>
                <a:cs typeface="Segoe UI Semibold" panose="020B0702040204020203" pitchFamily="34" charset="0"/>
              </a:rPr>
              <a:t>Information für Sorgeberechtigte</a:t>
            </a:r>
          </a:p>
        </p:txBody>
      </p:sp>
      <p:sp>
        <p:nvSpPr>
          <p:cNvPr id="20" name="Rechteck 19"/>
          <p:cNvSpPr/>
          <p:nvPr/>
        </p:nvSpPr>
        <p:spPr>
          <a:xfrm>
            <a:off x="-261257" y="-282863"/>
            <a:ext cx="3244154" cy="835969"/>
          </a:xfrm>
          <a:prstGeom prst="rect">
            <a:avLst/>
          </a:prstGeom>
          <a:solidFill>
            <a:srgbClr val="B5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21" name="Textfeld 20"/>
          <p:cNvSpPr txBox="1"/>
          <p:nvPr/>
        </p:nvSpPr>
        <p:spPr>
          <a:xfrm>
            <a:off x="324906" y="183774"/>
            <a:ext cx="2617063" cy="369332"/>
          </a:xfrm>
          <a:prstGeom prst="rect">
            <a:avLst/>
          </a:prstGeom>
          <a:noFill/>
        </p:spPr>
        <p:txBody>
          <a:bodyPr wrap="none" rtlCol="0">
            <a:spAutoFit/>
          </a:bodyPr>
          <a:lstStyle/>
          <a:p>
            <a:r>
              <a:rPr lang="de-DE" b="1" dirty="0">
                <a:latin typeface="Segoe UI Semibold" panose="020B0702040204020203" pitchFamily="34" charset="0"/>
                <a:cs typeface="Segoe UI Semibold" panose="020B0702040204020203" pitchFamily="34" charset="0"/>
              </a:rPr>
              <a:t>Weitere</a:t>
            </a:r>
            <a:r>
              <a:rPr lang="de-DE" dirty="0">
                <a:latin typeface="Segoe UI Semibold" panose="020B0702040204020203" pitchFamily="34" charset="0"/>
                <a:cs typeface="Segoe UI Semibold" panose="020B0702040204020203" pitchFamily="34" charset="0"/>
              </a:rPr>
              <a:t> </a:t>
            </a:r>
            <a:r>
              <a:rPr lang="de-DE" b="1" dirty="0">
                <a:latin typeface="Segoe UI Semibold" panose="020B0702040204020203" pitchFamily="34" charset="0"/>
                <a:cs typeface="Segoe UI Semibold" panose="020B0702040204020203" pitchFamily="34" charset="0"/>
              </a:rPr>
              <a:t>Informationen</a:t>
            </a:r>
          </a:p>
        </p:txBody>
      </p:sp>
      <p:sp>
        <p:nvSpPr>
          <p:cNvPr id="24" name="Textfeld 23"/>
          <p:cNvSpPr txBox="1"/>
          <p:nvPr/>
        </p:nvSpPr>
        <p:spPr>
          <a:xfrm>
            <a:off x="297597" y="5619975"/>
            <a:ext cx="3484175" cy="1169551"/>
          </a:xfrm>
          <a:prstGeom prst="rect">
            <a:avLst/>
          </a:prstGeom>
          <a:noFill/>
          <a:ln>
            <a:noFill/>
          </a:ln>
        </p:spPr>
        <p:txBody>
          <a:bodyPr wrap="square" rtlCol="0">
            <a:spAutoFit/>
          </a:bodyPr>
          <a:lstStyle/>
          <a:p>
            <a:r>
              <a:rPr lang="de-DE" sz="1000" dirty="0">
                <a:latin typeface="Arial" panose="020B0604020202020204" pitchFamily="34" charset="0"/>
                <a:cs typeface="Arial" panose="020B0604020202020204" pitchFamily="34" charset="0"/>
              </a:rPr>
              <a:t>Gesundheitsamt </a:t>
            </a:r>
          </a:p>
          <a:p>
            <a:r>
              <a:rPr lang="de-DE" sz="1000" dirty="0">
                <a:latin typeface="Arial" panose="020B0604020202020204" pitchFamily="34" charset="0"/>
                <a:cs typeface="Arial" panose="020B0604020202020204" pitchFamily="34" charset="0"/>
              </a:rPr>
              <a:t>Kinder- und Jugendgesundheitsdienst</a:t>
            </a:r>
          </a:p>
          <a:p>
            <a:r>
              <a:rPr lang="de-DE" sz="1000" dirty="0">
                <a:latin typeface="Arial" panose="020B0604020202020204" pitchFamily="34" charset="0"/>
                <a:cs typeface="Arial" panose="020B0604020202020204" pitchFamily="34" charset="0"/>
              </a:rPr>
              <a:t>Kettelerstraße 29, 64646 Heppenheim </a:t>
            </a:r>
          </a:p>
          <a:p>
            <a:r>
              <a:rPr lang="nb-NO" sz="1000" dirty="0">
                <a:latin typeface="Arial" panose="020B0604020202020204" pitchFamily="34" charset="0"/>
                <a:cs typeface="Arial" panose="020B0604020202020204" pitchFamily="34" charset="0"/>
              </a:rPr>
              <a:t>Telefon: 	+49 (0) 6252 15-5846</a:t>
            </a:r>
          </a:p>
          <a:p>
            <a:r>
              <a:rPr lang="fr-FR" sz="1000" dirty="0">
                <a:latin typeface="Arial" panose="020B0604020202020204" pitchFamily="34" charset="0"/>
                <a:cs typeface="Arial" panose="020B0604020202020204" pitchFamily="34" charset="0"/>
              </a:rPr>
              <a:t>Fax:  		+49 (0) 6252 15-5995 </a:t>
            </a:r>
          </a:p>
          <a:p>
            <a:r>
              <a:rPr lang="de-DE" sz="1000" dirty="0">
                <a:latin typeface="Arial" panose="020B0604020202020204" pitchFamily="34" charset="0"/>
                <a:cs typeface="Arial" panose="020B0604020202020204" pitchFamily="34" charset="0"/>
              </a:rPr>
              <a:t>gesundheit.schularzt@kreis-bergstrasse.de </a:t>
            </a:r>
          </a:p>
          <a:p>
            <a:r>
              <a:rPr lang="de-DE" sz="1000" dirty="0">
                <a:latin typeface="Arial" panose="020B0604020202020204" pitchFamily="34" charset="0"/>
                <a:cs typeface="Arial" panose="020B0604020202020204" pitchFamily="34" charset="0"/>
              </a:rPr>
              <a:t>www.kreis-bergstrasse.de </a:t>
            </a:r>
          </a:p>
        </p:txBody>
      </p:sp>
      <p:sp>
        <p:nvSpPr>
          <p:cNvPr id="25" name="Textfeld 24"/>
          <p:cNvSpPr txBox="1"/>
          <p:nvPr/>
        </p:nvSpPr>
        <p:spPr>
          <a:xfrm>
            <a:off x="305656" y="5344328"/>
            <a:ext cx="3443486" cy="307777"/>
          </a:xfrm>
          <a:prstGeom prst="rect">
            <a:avLst/>
          </a:prstGeom>
          <a:noFill/>
        </p:spPr>
        <p:txBody>
          <a:bodyPr wrap="square" rtlCol="0">
            <a:spAutoFit/>
          </a:bodyPr>
          <a:lstStyle/>
          <a:p>
            <a:r>
              <a:rPr lang="de-DE" sz="1400" b="1" dirty="0">
                <a:latin typeface="Arial" panose="020B0604020202020204" pitchFamily="34" charset="0"/>
                <a:cs typeface="Arial" panose="020B0604020202020204" pitchFamily="34" charset="0"/>
              </a:rPr>
              <a:t>Kontakt</a:t>
            </a:r>
          </a:p>
        </p:txBody>
      </p:sp>
      <p:sp>
        <p:nvSpPr>
          <p:cNvPr id="2" name="Textfeld 1"/>
          <p:cNvSpPr txBox="1"/>
          <p:nvPr/>
        </p:nvSpPr>
        <p:spPr>
          <a:xfrm>
            <a:off x="297597" y="7199251"/>
            <a:ext cx="3639405" cy="415498"/>
          </a:xfrm>
          <a:prstGeom prst="rect">
            <a:avLst/>
          </a:prstGeom>
          <a:noFill/>
        </p:spPr>
        <p:txBody>
          <a:bodyPr wrap="square" rtlCol="0">
            <a:spAutoFit/>
          </a:bodyPr>
          <a:lstStyle/>
          <a:p>
            <a:r>
              <a:rPr lang="de-DE" sz="700" dirty="0">
                <a:latin typeface="Arial" panose="020B0604020202020204" pitchFamily="34" charset="0"/>
                <a:cs typeface="Arial" panose="020B0604020202020204" pitchFamily="34" charset="0"/>
              </a:rPr>
              <a:t>Bildnachweis:	Thomas Söller/stock.adobe.com</a:t>
            </a:r>
          </a:p>
          <a:p>
            <a:r>
              <a:rPr lang="de-DE" sz="700" dirty="0">
                <a:latin typeface="Arial" panose="020B0604020202020204" pitchFamily="34" charset="0"/>
                <a:cs typeface="Arial" panose="020B0604020202020204" pitchFamily="34" charset="0"/>
              </a:rPr>
              <a:t>		Innenseite links: Nitinan/stock.adobe.com</a:t>
            </a:r>
          </a:p>
          <a:p>
            <a:r>
              <a:rPr lang="de-DE" sz="700" dirty="0">
                <a:latin typeface="Arial" panose="020B0604020202020204" pitchFamily="34" charset="0"/>
                <a:cs typeface="Arial" panose="020B0604020202020204" pitchFamily="34" charset="0"/>
              </a:rPr>
              <a:t>		Innenseite rechts: phokrates/stock.adobe.com</a:t>
            </a:r>
          </a:p>
        </p:txBody>
      </p:sp>
      <p:sp>
        <p:nvSpPr>
          <p:cNvPr id="23" name="Textfeld 22"/>
          <p:cNvSpPr txBox="1"/>
          <p:nvPr/>
        </p:nvSpPr>
        <p:spPr>
          <a:xfrm>
            <a:off x="99542" y="857016"/>
            <a:ext cx="5395178" cy="954107"/>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im Internet unter:</a:t>
            </a:r>
            <a:endParaRPr lang="de-DE" sz="1200" dirty="0">
              <a:latin typeface="Arial" panose="020B0604020202020204" pitchFamily="34" charset="0"/>
              <a:cs typeface="Arial" panose="020B0604020202020204" pitchFamily="34" charset="0"/>
              <a:hlinkClick r:id="rId3"/>
            </a:endParaRPr>
          </a:p>
          <a:p>
            <a:endParaRPr lang="de-DE" sz="1100" u="sng" dirty="0">
              <a:latin typeface="Arial" panose="020B0604020202020204" pitchFamily="34" charset="0"/>
              <a:cs typeface="Arial" panose="020B0604020202020204" pitchFamily="34" charset="0"/>
              <a:hlinkClick r:id="rId3"/>
            </a:endParaRPr>
          </a:p>
          <a:p>
            <a:r>
              <a:rPr lang="de-DE" sz="1100" u="sng" dirty="0">
                <a:latin typeface="Arial" panose="020B0604020202020204" pitchFamily="34" charset="0"/>
                <a:cs typeface="Arial" panose="020B0604020202020204" pitchFamily="34" charset="0"/>
                <a:hlinkClick r:id="rId4"/>
              </a:rPr>
              <a:t>www.kindergesundheit-info.de</a:t>
            </a:r>
            <a:r>
              <a:rPr lang="de-DE" sz="1100" u="sng" dirty="0">
                <a:latin typeface="Arial" panose="020B0604020202020204" pitchFamily="34" charset="0"/>
                <a:cs typeface="Arial" panose="020B0604020202020204" pitchFamily="34" charset="0"/>
              </a:rPr>
              <a:t> </a:t>
            </a:r>
            <a:r>
              <a:rPr lang="de-DE" sz="1100" dirty="0">
                <a:latin typeface="Arial" panose="020B0604020202020204" pitchFamily="34" charset="0"/>
                <a:cs typeface="Arial" panose="020B0604020202020204" pitchFamily="34" charset="0"/>
              </a:rPr>
              <a:t> </a:t>
            </a:r>
          </a:p>
          <a:p>
            <a:endParaRPr lang="de-DE" sz="1100" b="1" dirty="0">
              <a:latin typeface="Arial" panose="020B0604020202020204" pitchFamily="34" charset="0"/>
              <a:cs typeface="Arial" panose="020B0604020202020204" pitchFamily="34" charset="0"/>
            </a:endParaRPr>
          </a:p>
          <a:p>
            <a:r>
              <a:rPr lang="de-DE" sz="1100" u="sng" dirty="0">
                <a:latin typeface="Arial" panose="020B0604020202020204" pitchFamily="34" charset="0"/>
                <a:cs typeface="Arial" panose="020B0604020202020204" pitchFamily="34" charset="0"/>
                <a:hlinkClick r:id="rId5"/>
              </a:rPr>
              <a:t>www.schreibmotorik-institut.com</a:t>
            </a:r>
            <a:r>
              <a:rPr lang="de-DE" sz="1100" u="sng" dirty="0">
                <a:latin typeface="Arial" panose="020B0604020202020204" pitchFamily="34" charset="0"/>
                <a:cs typeface="Arial" panose="020B0604020202020204" pitchFamily="34" charset="0"/>
              </a:rPr>
              <a:t>  </a:t>
            </a:r>
            <a:endParaRPr lang="de-DE" sz="1100" dirty="0">
              <a:latin typeface="Arial" panose="020B0604020202020204" pitchFamily="34" charset="0"/>
              <a:cs typeface="Arial" panose="020B0604020202020204" pitchFamily="34" charset="0"/>
            </a:endParaRPr>
          </a:p>
        </p:txBody>
      </p:sp>
      <p:pic>
        <p:nvPicPr>
          <p:cNvPr id="4" name="Grafik 3"/>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047880" y="2872299"/>
            <a:ext cx="3044175" cy="1051560"/>
          </a:xfrm>
          <a:prstGeom prst="rect">
            <a:avLst/>
          </a:prstGeom>
        </p:spPr>
      </p:pic>
      <p:pic>
        <p:nvPicPr>
          <p:cNvPr id="22" name="Grafik 21">
            <a:extLst>
              <a:ext uri="{FF2B5EF4-FFF2-40B4-BE49-F238E27FC236}">
                <a16:creationId xmlns:a16="http://schemas.microsoft.com/office/drawing/2014/main" id="{6087FBC8-9071-408D-A18E-C05FE94F936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947938">
            <a:off x="6339773" y="647522"/>
            <a:ext cx="3562773" cy="3562773"/>
          </a:xfrm>
          <a:prstGeom prst="rect">
            <a:avLst/>
          </a:prstGeom>
          <a:ln w="66675">
            <a:solidFill>
              <a:schemeClr val="bg1"/>
            </a:solidFill>
          </a:ln>
        </p:spPr>
      </p:pic>
      <p:pic>
        <p:nvPicPr>
          <p:cNvPr id="26" name="Grafik 25" descr="Pin PNG">
            <a:extLst>
              <a:ext uri="{FF2B5EF4-FFF2-40B4-BE49-F238E27FC236}">
                <a16:creationId xmlns:a16="http://schemas.microsoft.com/office/drawing/2014/main" id="{9C6F6104-8307-48AB-8BA9-02D9D4C608E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05605" y="132964"/>
            <a:ext cx="427286" cy="610408"/>
          </a:xfrm>
          <a:prstGeom prst="rect">
            <a:avLst/>
          </a:prstGeom>
        </p:spPr>
      </p:pic>
    </p:spTree>
    <p:extLst>
      <p:ext uri="{BB962C8B-B14F-4D97-AF65-F5344CB8AC3E}">
        <p14:creationId xmlns:p14="http://schemas.microsoft.com/office/powerpoint/2010/main" val="269964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5838093" y="6514012"/>
            <a:ext cx="4642663" cy="891448"/>
          </a:xfrm>
          <a:prstGeom prst="rect">
            <a:avLst/>
          </a:prstGeom>
          <a:solidFill>
            <a:srgbClr val="EEE1F3"/>
          </a:solidFill>
          <a:ln>
            <a:solidFill>
              <a:srgbClr val="EEE1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 name="Rechteck 56"/>
          <p:cNvSpPr/>
          <p:nvPr/>
        </p:nvSpPr>
        <p:spPr>
          <a:xfrm>
            <a:off x="6261390" y="6405563"/>
            <a:ext cx="3766530" cy="823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56" name="Rechteck 55"/>
          <p:cNvSpPr/>
          <p:nvPr/>
        </p:nvSpPr>
        <p:spPr>
          <a:xfrm>
            <a:off x="5752729" y="6597992"/>
            <a:ext cx="4669655" cy="859722"/>
          </a:xfrm>
          <a:prstGeom prst="rect">
            <a:avLst/>
          </a:prstGeom>
          <a:solidFill>
            <a:srgbClr val="B5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3" name="Rechteck 2"/>
          <p:cNvSpPr/>
          <p:nvPr/>
        </p:nvSpPr>
        <p:spPr>
          <a:xfrm>
            <a:off x="-258576" y="-510793"/>
            <a:ext cx="2816905" cy="1074074"/>
          </a:xfrm>
          <a:prstGeom prst="rect">
            <a:avLst/>
          </a:prstGeom>
          <a:solidFill>
            <a:srgbClr val="B5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7" name="Rechteck 6"/>
          <p:cNvSpPr/>
          <p:nvPr/>
        </p:nvSpPr>
        <p:spPr>
          <a:xfrm>
            <a:off x="-597636" y="964612"/>
            <a:ext cx="3111984" cy="3738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6" name="Textfeld 5"/>
          <p:cNvSpPr txBox="1"/>
          <p:nvPr/>
        </p:nvSpPr>
        <p:spPr>
          <a:xfrm>
            <a:off x="220384" y="198766"/>
            <a:ext cx="2202847" cy="369332"/>
          </a:xfrm>
          <a:prstGeom prst="rect">
            <a:avLst/>
          </a:prstGeom>
          <a:noFill/>
        </p:spPr>
        <p:txBody>
          <a:bodyPr wrap="none" rtlCol="0">
            <a:spAutoFit/>
          </a:bodyPr>
          <a:lstStyle/>
          <a:p>
            <a:r>
              <a:rPr lang="de-DE" b="1" dirty="0">
                <a:latin typeface="Segoe UI Semibold" panose="020B0702040204020203" pitchFamily="34" charset="0"/>
                <a:cs typeface="Segoe UI Semibold" panose="020B0702040204020203" pitchFamily="34" charset="0"/>
              </a:rPr>
              <a:t>Basisinformationen</a:t>
            </a:r>
          </a:p>
        </p:txBody>
      </p:sp>
      <p:sp>
        <p:nvSpPr>
          <p:cNvPr id="8" name="Rechteck 7"/>
          <p:cNvSpPr/>
          <p:nvPr/>
        </p:nvSpPr>
        <p:spPr>
          <a:xfrm>
            <a:off x="8813074" y="-630558"/>
            <a:ext cx="3069319" cy="1222631"/>
          </a:xfrm>
          <a:prstGeom prst="rect">
            <a:avLst/>
          </a:prstGeom>
          <a:solidFill>
            <a:srgbClr val="B59D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Segoe UI Semibold" panose="020B0702040204020203" pitchFamily="34" charset="0"/>
              <a:cs typeface="Segoe UI Semibold" panose="020B0702040204020203" pitchFamily="34" charset="0"/>
            </a:endParaRPr>
          </a:p>
        </p:txBody>
      </p:sp>
      <p:sp>
        <p:nvSpPr>
          <p:cNvPr id="9" name="Textfeld 8"/>
          <p:cNvSpPr txBox="1"/>
          <p:nvPr/>
        </p:nvSpPr>
        <p:spPr>
          <a:xfrm>
            <a:off x="8870796" y="185448"/>
            <a:ext cx="1711687" cy="369332"/>
          </a:xfrm>
          <a:prstGeom prst="rect">
            <a:avLst/>
          </a:prstGeom>
          <a:noFill/>
        </p:spPr>
        <p:txBody>
          <a:bodyPr wrap="none" rtlCol="0">
            <a:spAutoFit/>
          </a:bodyPr>
          <a:lstStyle/>
          <a:p>
            <a:pPr algn="ctr"/>
            <a:r>
              <a:rPr lang="de-DE" b="1" dirty="0">
                <a:latin typeface="Segoe UI Semibold" panose="020B0702040204020203" pitchFamily="34" charset="0"/>
                <a:cs typeface="Segoe UI Semibold" panose="020B0702040204020203" pitchFamily="34" charset="0"/>
              </a:rPr>
              <a:t>Empfehlungen</a:t>
            </a:r>
          </a:p>
        </p:txBody>
      </p:sp>
      <p:sp>
        <p:nvSpPr>
          <p:cNvPr id="11" name="Textfeld 10"/>
          <p:cNvSpPr txBox="1"/>
          <p:nvPr/>
        </p:nvSpPr>
        <p:spPr>
          <a:xfrm>
            <a:off x="2701255" y="228864"/>
            <a:ext cx="2818227" cy="430887"/>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Die motorische Entwicklung der Stifthaltung verläuft in Stufen</a:t>
            </a:r>
          </a:p>
        </p:txBody>
      </p:sp>
      <p:sp>
        <p:nvSpPr>
          <p:cNvPr id="12" name="Rechteck 11"/>
          <p:cNvSpPr/>
          <p:nvPr/>
        </p:nvSpPr>
        <p:spPr>
          <a:xfrm>
            <a:off x="301183" y="5586601"/>
            <a:ext cx="3855011" cy="4579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000" b="1" dirty="0">
                <a:solidFill>
                  <a:schemeClr val="tx1"/>
                </a:solidFill>
                <a:latin typeface="Arial" panose="020B0604020202020204" pitchFamily="34" charset="0"/>
                <a:cs typeface="Arial" panose="020B0604020202020204" pitchFamily="34" charset="0"/>
              </a:rPr>
              <a:t>Zu viel oder zu wenig Druck und Kraft beim Malen?</a:t>
            </a:r>
          </a:p>
        </p:txBody>
      </p:sp>
      <p:sp>
        <p:nvSpPr>
          <p:cNvPr id="2" name="Richtungspfeil 1"/>
          <p:cNvSpPr/>
          <p:nvPr/>
        </p:nvSpPr>
        <p:spPr>
          <a:xfrm rot="10800000" flipH="1">
            <a:off x="-83890" y="3729662"/>
            <a:ext cx="5527869" cy="292000"/>
          </a:xfrm>
          <a:prstGeom prst="homePlate">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3553"/>
          </a:p>
        </p:txBody>
      </p:sp>
      <p:sp>
        <p:nvSpPr>
          <p:cNvPr id="15" name="Textfeld 14"/>
          <p:cNvSpPr txBox="1"/>
          <p:nvPr/>
        </p:nvSpPr>
        <p:spPr>
          <a:xfrm>
            <a:off x="301184" y="4904180"/>
            <a:ext cx="3855010" cy="246221"/>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Rechts- oder Linkshändigkeit?</a:t>
            </a:r>
          </a:p>
        </p:txBody>
      </p:sp>
      <p:sp>
        <p:nvSpPr>
          <p:cNvPr id="23" name="Textfeld 22"/>
          <p:cNvSpPr txBox="1"/>
          <p:nvPr/>
        </p:nvSpPr>
        <p:spPr>
          <a:xfrm>
            <a:off x="215900" y="3740069"/>
            <a:ext cx="5026238" cy="261610"/>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Häufig gestellte  Fragen zum Thema Stifthaltung</a:t>
            </a:r>
          </a:p>
        </p:txBody>
      </p:sp>
      <p:sp>
        <p:nvSpPr>
          <p:cNvPr id="29" name="Textfeld 28"/>
          <p:cNvSpPr txBox="1"/>
          <p:nvPr/>
        </p:nvSpPr>
        <p:spPr>
          <a:xfrm>
            <a:off x="1182766" y="2271800"/>
            <a:ext cx="1330407" cy="30777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t="100000" r="100000"/>
            </a:path>
            <a:tileRect l="-100000" b="-100000"/>
          </a:gradFill>
        </p:spPr>
        <p:txBody>
          <a:bodyPr wrap="square" rtlCol="0">
            <a:spAutoFit/>
          </a:bodyPr>
          <a:lstStyle/>
          <a:p>
            <a:r>
              <a:rPr lang="de-DE" sz="1400" b="1" dirty="0">
                <a:cs typeface="Arial" panose="020B0604020202020204" pitchFamily="34" charset="0"/>
              </a:rPr>
              <a:t>  </a:t>
            </a:r>
            <a:r>
              <a:rPr lang="de-DE" sz="1100" b="1" dirty="0">
                <a:latin typeface="Arial" panose="020B0604020202020204" pitchFamily="34" charset="0"/>
                <a:cs typeface="Arial" panose="020B0604020202020204" pitchFamily="34" charset="0"/>
              </a:rPr>
              <a:t>3-Punkt-Griff</a:t>
            </a:r>
          </a:p>
        </p:txBody>
      </p:sp>
      <p:sp>
        <p:nvSpPr>
          <p:cNvPr id="31" name="Textfeld 30"/>
          <p:cNvSpPr txBox="1"/>
          <p:nvPr/>
        </p:nvSpPr>
        <p:spPr>
          <a:xfrm>
            <a:off x="5541762" y="243647"/>
            <a:ext cx="3376307" cy="430887"/>
          </a:xfrm>
          <a:prstGeom prst="rect">
            <a:avLst/>
          </a:prstGeom>
          <a:noFill/>
        </p:spPr>
        <p:txBody>
          <a:bodyPr wrap="square" rtlCol="0">
            <a:spAutoFit/>
          </a:bodyPr>
          <a:lstStyle/>
          <a:p>
            <a:r>
              <a:rPr lang="de-DE" sz="1100" b="1" dirty="0">
                <a:latin typeface="Arial" panose="020B0604020202020204" pitchFamily="34" charset="0"/>
                <a:cs typeface="Arial" panose="020B0604020202020204" pitchFamily="34" charset="0"/>
              </a:rPr>
              <a:t>Wie kann ich die korrekte Stifthaltung </a:t>
            </a:r>
          </a:p>
          <a:p>
            <a:r>
              <a:rPr lang="de-DE" sz="1100" b="1" dirty="0">
                <a:latin typeface="Arial" panose="020B0604020202020204" pitchFamily="34" charset="0"/>
                <a:cs typeface="Arial" panose="020B0604020202020204" pitchFamily="34" charset="0"/>
              </a:rPr>
              <a:t>meines Kindes fördern?</a:t>
            </a:r>
          </a:p>
        </p:txBody>
      </p:sp>
      <p:pic>
        <p:nvPicPr>
          <p:cNvPr id="47" name="Grafik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44957" y="3309330"/>
            <a:ext cx="847519" cy="881421"/>
          </a:xfrm>
          <a:prstGeom prst="rect">
            <a:avLst/>
          </a:prstGeom>
          <a:effectLst>
            <a:outerShdw blurRad="50800" dist="50800" dir="5400000" algn="ctr" rotWithShape="0">
              <a:schemeClr val="bg1">
                <a:lumMod val="65000"/>
                <a:alpha val="90000"/>
              </a:schemeClr>
            </a:outerShdw>
          </a:effectLst>
        </p:spPr>
      </p:pic>
      <p:sp>
        <p:nvSpPr>
          <p:cNvPr id="52" name="Textfeld 51"/>
          <p:cNvSpPr txBox="1"/>
          <p:nvPr/>
        </p:nvSpPr>
        <p:spPr>
          <a:xfrm>
            <a:off x="5643928" y="3998199"/>
            <a:ext cx="2221371" cy="2646878"/>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Das sollte auch anders gehen:</a:t>
            </a:r>
          </a:p>
          <a:p>
            <a:endParaRPr lang="de-DE" sz="1000" b="1" dirty="0">
              <a:latin typeface="Arial" panose="020B0604020202020204" pitchFamily="34" charset="0"/>
              <a:cs typeface="Arial" panose="020B0604020202020204" pitchFamily="34" charset="0"/>
            </a:endParaRPr>
          </a:p>
          <a:p>
            <a:r>
              <a:rPr lang="de-DE" sz="900" b="1" dirty="0">
                <a:latin typeface="Arial" panose="020B0604020202020204" pitchFamily="34" charset="0"/>
                <a:cs typeface="Arial" panose="020B0604020202020204" pitchFamily="34" charset="0"/>
              </a:rPr>
              <a:t>Verkrampfte Stifthaltung</a:t>
            </a: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Lachgesicht auf den Finger malen, Arm lockern, Pausen machen.</a:t>
            </a:r>
          </a:p>
          <a:p>
            <a:endParaRPr lang="de-DE" sz="900" b="1" dirty="0">
              <a:latin typeface="Arial" panose="020B0604020202020204" pitchFamily="34" charset="0"/>
              <a:cs typeface="Arial" panose="020B0604020202020204" pitchFamily="34" charset="0"/>
            </a:endParaRPr>
          </a:p>
          <a:p>
            <a:r>
              <a:rPr lang="de-DE" sz="900" b="1" dirty="0">
                <a:latin typeface="Arial" panose="020B0604020202020204" pitchFamily="34" charset="0"/>
                <a:cs typeface="Arial" panose="020B0604020202020204" pitchFamily="34" charset="0"/>
              </a:rPr>
              <a:t>Der Stift „steht“ in der Hand.</a:t>
            </a: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Stift am Ende beschweren (z. B. mit Knete).</a:t>
            </a:r>
          </a:p>
          <a:p>
            <a:endParaRPr lang="de-DE" sz="900" b="1" dirty="0">
              <a:latin typeface="Arial" panose="020B0604020202020204" pitchFamily="34" charset="0"/>
              <a:cs typeface="Arial" panose="020B0604020202020204" pitchFamily="34" charset="0"/>
            </a:endParaRPr>
          </a:p>
          <a:p>
            <a:r>
              <a:rPr lang="de-DE" sz="900" b="1" dirty="0">
                <a:latin typeface="Arial" panose="020B0604020202020204" pitchFamily="34" charset="0"/>
                <a:cs typeface="Arial" panose="020B0604020202020204" pitchFamily="34" charset="0"/>
              </a:rPr>
              <a:t>Das Handgelenk ist in der Luft.</a:t>
            </a: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Auflage fördern durch Kneten oder Malen mit Schaum.</a:t>
            </a:r>
          </a:p>
          <a:p>
            <a:endParaRPr lang="de-DE" sz="900" b="1" dirty="0">
              <a:latin typeface="Arial" panose="020B0604020202020204" pitchFamily="34" charset="0"/>
              <a:cs typeface="Arial" panose="020B0604020202020204" pitchFamily="34" charset="0"/>
            </a:endParaRPr>
          </a:p>
          <a:p>
            <a:r>
              <a:rPr lang="de-DE" sz="900" b="1" dirty="0">
                <a:latin typeface="Arial" panose="020B0604020202020204" pitchFamily="34" charset="0"/>
                <a:cs typeface="Arial" panose="020B0604020202020204" pitchFamily="34" charset="0"/>
              </a:rPr>
              <a:t>Stifthaltung im Schlüsselgriff</a:t>
            </a: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Dreiecksstifte oder Stifthilfen einsetzen. </a:t>
            </a:r>
          </a:p>
          <a:p>
            <a:endParaRPr lang="de-DE" sz="1100" dirty="0">
              <a:latin typeface="Arial" panose="020B0604020202020204" pitchFamily="34" charset="0"/>
              <a:cs typeface="Arial" panose="020B0604020202020204" pitchFamily="34" charset="0"/>
            </a:endParaRPr>
          </a:p>
        </p:txBody>
      </p:sp>
      <p:sp>
        <p:nvSpPr>
          <p:cNvPr id="55" name="Rechteck 54"/>
          <p:cNvSpPr/>
          <p:nvPr/>
        </p:nvSpPr>
        <p:spPr>
          <a:xfrm>
            <a:off x="5443980" y="6721231"/>
            <a:ext cx="5320857" cy="600164"/>
          </a:xfrm>
          <a:prstGeom prst="rect">
            <a:avLst/>
          </a:prstGeom>
        </p:spPr>
        <p:txBody>
          <a:bodyPr wrap="square">
            <a:spAutoFit/>
          </a:bodyPr>
          <a:lstStyle/>
          <a:p>
            <a:pPr algn="ctr"/>
            <a:r>
              <a:rPr lang="de-DE" sz="1100" b="1" dirty="0">
                <a:latin typeface="Segoe UI Semibold" panose="020B0702040204020203" pitchFamily="34" charset="0"/>
                <a:cs typeface="Segoe UI Semibold" panose="020B0702040204020203" pitchFamily="34" charset="0"/>
              </a:rPr>
              <a:t>Sollten alle diese Übungen und Maßnahmen nicht ausreichen, </a:t>
            </a:r>
          </a:p>
          <a:p>
            <a:pPr algn="ctr"/>
            <a:r>
              <a:rPr lang="de-DE" sz="1100" b="1" dirty="0">
                <a:latin typeface="Segoe UI Semibold" panose="020B0702040204020203" pitchFamily="34" charset="0"/>
                <a:cs typeface="Segoe UI Semibold" panose="020B0702040204020203" pitchFamily="34" charset="0"/>
              </a:rPr>
              <a:t>empfehlen wir die Kontaktaufnahme mit der Kinderärztin bzw. dem</a:t>
            </a:r>
            <a:br>
              <a:rPr lang="de-DE" sz="1100" b="1" dirty="0">
                <a:latin typeface="Segoe UI Semibold" panose="020B0702040204020203" pitchFamily="34" charset="0"/>
                <a:cs typeface="Segoe UI Semibold" panose="020B0702040204020203" pitchFamily="34" charset="0"/>
              </a:rPr>
            </a:br>
            <a:r>
              <a:rPr lang="de-DE" sz="1100" b="1" dirty="0">
                <a:latin typeface="Segoe UI Semibold" panose="020B0702040204020203" pitchFamily="34" charset="0"/>
                <a:cs typeface="Segoe UI Semibold" panose="020B0702040204020203" pitchFamily="34" charset="0"/>
              </a:rPr>
              <a:t>Kinderarzt, ggf. zur ergotherapeutischen Unterstützung Ihres Kindes!  </a:t>
            </a:r>
          </a:p>
        </p:txBody>
      </p:sp>
      <p:sp>
        <p:nvSpPr>
          <p:cNvPr id="13" name="Textfeld 12"/>
          <p:cNvSpPr txBox="1"/>
          <p:nvPr/>
        </p:nvSpPr>
        <p:spPr>
          <a:xfrm>
            <a:off x="-258576" y="948204"/>
            <a:ext cx="2772925" cy="1338828"/>
          </a:xfrm>
          <a:prstGeom prst="rect">
            <a:avLst/>
          </a:prstGeom>
          <a:solidFill>
            <a:srgbClr val="B59DC3"/>
          </a:solidFill>
        </p:spPr>
        <p:txBody>
          <a:bodyPr wrap="square" rtlCol="0">
            <a:spAutoFit/>
          </a:bodyPr>
          <a:lstStyle/>
          <a:p>
            <a:r>
              <a:rPr lang="de-DE" sz="900" dirty="0">
                <a:latin typeface="Arial" panose="020B0604020202020204" pitchFamily="34" charset="0"/>
                <a:cs typeface="Arial" panose="020B0604020202020204" pitchFamily="34" charset="0"/>
              </a:rPr>
              <a:t>	</a:t>
            </a:r>
          </a:p>
          <a:p>
            <a:r>
              <a:rPr lang="de-DE" sz="900" dirty="0">
                <a:latin typeface="Arial" panose="020B0604020202020204" pitchFamily="34" charset="0"/>
                <a:cs typeface="Arial" panose="020B0604020202020204" pitchFamily="34" charset="0"/>
              </a:rPr>
              <a:t>	Grundlage für entspanntes und 		stressfreies Schreiben ist die Fähigkeit, 	einen Stift greifen und gezielt führen zu 	können.  </a:t>
            </a:r>
          </a:p>
          <a:p>
            <a:endParaRPr lang="de-DE" sz="900" dirty="0">
              <a:latin typeface="Arial" panose="020B0604020202020204" pitchFamily="34" charset="0"/>
              <a:cs typeface="Arial" panose="020B0604020202020204" pitchFamily="34" charset="0"/>
            </a:endParaRPr>
          </a:p>
          <a:p>
            <a:r>
              <a:rPr lang="de-DE" sz="900" dirty="0">
                <a:latin typeface="Arial" panose="020B0604020202020204" pitchFamily="34" charset="0"/>
                <a:cs typeface="Arial" panose="020B0604020202020204" pitchFamily="34" charset="0"/>
              </a:rPr>
              <a:t>	Der 3-Punkt-Griff ermöglicht 	ergonomisches Schreiben und Malen.</a:t>
            </a:r>
          </a:p>
          <a:p>
            <a:endParaRPr lang="de-DE" sz="900" dirty="0">
              <a:latin typeface="Arial" panose="020B0604020202020204" pitchFamily="34" charset="0"/>
              <a:cs typeface="Arial" panose="020B0604020202020204" pitchFamily="34" charset="0"/>
            </a:endParaRPr>
          </a:p>
        </p:txBody>
      </p:sp>
      <p:sp>
        <p:nvSpPr>
          <p:cNvPr id="4" name="Textfeld 3"/>
          <p:cNvSpPr txBox="1"/>
          <p:nvPr/>
        </p:nvSpPr>
        <p:spPr>
          <a:xfrm>
            <a:off x="2701255" y="1022189"/>
            <a:ext cx="2868158" cy="3247043"/>
          </a:xfrm>
          <a:prstGeom prst="rect">
            <a:avLst/>
          </a:prstGeom>
          <a:noFill/>
        </p:spPr>
        <p:txBody>
          <a:bodyPr wrap="square" rtlCol="0">
            <a:spAutoFit/>
          </a:bodyPr>
          <a:lstStyle/>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Kinder nehmen alters- und entwicklungsentsprechend verschiedene Stifthaltungen ein.</a:t>
            </a:r>
          </a:p>
          <a:p>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Die Entwicklung geht von einem Grobgriff zu einem immer beweglicheren Feingriff.</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Die Anzahl der Finger am Stift hat eine Auswirkung auf die Mal- und Schreibbewegung und die Strichführung.</a:t>
            </a:r>
          </a:p>
          <a:p>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Malen und Schreiben soll Spaß machen!!!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Der sichere Umgang mit einem Stift macht Lust, sich schriftlich mitzuteilen… </a:t>
            </a: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de-DE" sz="1000" dirty="0">
              <a:latin typeface="Arial" panose="020B0604020202020204" pitchFamily="34" charset="0"/>
              <a:cs typeface="Arial" panose="020B0604020202020204" pitchFamily="34" charset="0"/>
            </a:endParaRPr>
          </a:p>
        </p:txBody>
      </p:sp>
      <p:sp>
        <p:nvSpPr>
          <p:cNvPr id="18" name="Textfeld 17"/>
          <p:cNvSpPr txBox="1"/>
          <p:nvPr/>
        </p:nvSpPr>
        <p:spPr>
          <a:xfrm>
            <a:off x="2929056" y="1299379"/>
            <a:ext cx="2152289"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28" name="Textfeld 27"/>
          <p:cNvSpPr txBox="1"/>
          <p:nvPr/>
        </p:nvSpPr>
        <p:spPr>
          <a:xfrm>
            <a:off x="3122505" y="1889495"/>
            <a:ext cx="2282503"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2" name="Textfeld 31"/>
          <p:cNvSpPr txBox="1"/>
          <p:nvPr/>
        </p:nvSpPr>
        <p:spPr>
          <a:xfrm>
            <a:off x="2929056" y="2632820"/>
            <a:ext cx="1873189"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3" name="Textfeld 32"/>
          <p:cNvSpPr txBox="1"/>
          <p:nvPr/>
        </p:nvSpPr>
        <p:spPr>
          <a:xfrm>
            <a:off x="3122503" y="3042880"/>
            <a:ext cx="2119635" cy="246221"/>
          </a:xfrm>
          <a:prstGeom prst="rect">
            <a:avLst/>
          </a:prstGeom>
          <a:noFill/>
        </p:spPr>
        <p:txBody>
          <a:bodyPr wrap="square" rtlCol="0">
            <a:spAutoFit/>
          </a:bodyPr>
          <a:lstStyle/>
          <a:p>
            <a:endParaRPr lang="de-DE" sz="1000" dirty="0">
              <a:latin typeface="Arial" panose="020B0604020202020204" pitchFamily="34" charset="0"/>
              <a:cs typeface="Arial" panose="020B0604020202020204" pitchFamily="34" charset="0"/>
            </a:endParaRPr>
          </a:p>
        </p:txBody>
      </p:sp>
      <p:sp>
        <p:nvSpPr>
          <p:cNvPr id="35" name="Textfeld 34"/>
          <p:cNvSpPr txBox="1"/>
          <p:nvPr/>
        </p:nvSpPr>
        <p:spPr>
          <a:xfrm>
            <a:off x="292786" y="6495566"/>
            <a:ext cx="4626429" cy="246221"/>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Mein Kind malt nicht gerne, ist das schlimm?</a:t>
            </a:r>
          </a:p>
        </p:txBody>
      </p:sp>
      <p:sp>
        <p:nvSpPr>
          <p:cNvPr id="10" name="Textfeld 9"/>
          <p:cNvSpPr txBox="1"/>
          <p:nvPr/>
        </p:nvSpPr>
        <p:spPr>
          <a:xfrm>
            <a:off x="303415" y="4089148"/>
            <a:ext cx="2319691" cy="246221"/>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Händigkeit, was ist das?</a:t>
            </a:r>
          </a:p>
        </p:txBody>
      </p:sp>
      <p:sp>
        <p:nvSpPr>
          <p:cNvPr id="14" name="Textfeld 13"/>
          <p:cNvSpPr txBox="1"/>
          <p:nvPr/>
        </p:nvSpPr>
        <p:spPr>
          <a:xfrm>
            <a:off x="400767" y="4291705"/>
            <a:ext cx="5155301" cy="646331"/>
          </a:xfrm>
          <a:prstGeom prst="rect">
            <a:avLst/>
          </a:prstGeom>
          <a:noFill/>
        </p:spPr>
        <p:txBody>
          <a:bodyPr wrap="square" rtlCol="0">
            <a:spAutoFit/>
          </a:bodyPr>
          <a:lstStyle/>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Als </a:t>
            </a:r>
            <a:r>
              <a:rPr lang="de-DE" sz="900" b="1" dirty="0">
                <a:latin typeface="Arial" panose="020B0604020202020204" pitchFamily="34" charset="0"/>
                <a:cs typeface="Arial" panose="020B0604020202020204" pitchFamily="34" charset="0"/>
              </a:rPr>
              <a:t>Händigkeit</a:t>
            </a:r>
            <a:r>
              <a:rPr lang="de-DE" sz="900" dirty="0">
                <a:latin typeface="Arial" panose="020B0604020202020204" pitchFamily="34" charset="0"/>
                <a:cs typeface="Arial" panose="020B0604020202020204" pitchFamily="34" charset="0"/>
              </a:rPr>
              <a:t> bezeichnet man beim Menschen die bevorzugte Verwendung einer bestimmten Hand insbesondere für anspruchsvolle, feinmotorische Tätigkeiten. Je nachdem, welche Hand die dominante Hand ist, spricht man von </a:t>
            </a:r>
            <a:r>
              <a:rPr lang="de-DE" sz="900" i="1" dirty="0">
                <a:latin typeface="Arial" panose="020B0604020202020204" pitchFamily="34" charset="0"/>
                <a:cs typeface="Arial" panose="020B0604020202020204" pitchFamily="34" charset="0"/>
              </a:rPr>
              <a:t>Linkshänderinnen und Linkshändern bzw. Rechtshänderinnen und Rechtshändern</a:t>
            </a:r>
            <a:r>
              <a:rPr lang="de-DE" sz="900" dirty="0">
                <a:latin typeface="Arial" panose="020B0604020202020204" pitchFamily="34" charset="0"/>
                <a:cs typeface="Arial" panose="020B0604020202020204" pitchFamily="34" charset="0"/>
              </a:rPr>
              <a:t>.</a:t>
            </a:r>
          </a:p>
        </p:txBody>
      </p:sp>
      <p:sp>
        <p:nvSpPr>
          <p:cNvPr id="16" name="Textfeld 15"/>
          <p:cNvSpPr txBox="1"/>
          <p:nvPr/>
        </p:nvSpPr>
        <p:spPr>
          <a:xfrm>
            <a:off x="400766" y="5076843"/>
            <a:ext cx="5168646" cy="646331"/>
          </a:xfrm>
          <a:prstGeom prst="rect">
            <a:avLst/>
          </a:prstGeom>
          <a:noFill/>
        </p:spPr>
        <p:txBody>
          <a:bodyPr wrap="square" rtlCol="0">
            <a:spAutoFit/>
          </a:bodyPr>
          <a:lstStyle/>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Etwa nach dem achten Lebensmonat bevorzugen die meisten Kinder eine Hand beim Greifen, und im dritten Lebensjahr ist die </a:t>
            </a:r>
            <a:r>
              <a:rPr lang="de-DE" sz="900" b="1" dirty="0">
                <a:latin typeface="Arial" panose="020B0604020202020204" pitchFamily="34" charset="0"/>
                <a:cs typeface="Arial" panose="020B0604020202020204" pitchFamily="34" charset="0"/>
              </a:rPr>
              <a:t>Händigkeit</a:t>
            </a:r>
            <a:r>
              <a:rPr lang="de-DE" sz="900" dirty="0">
                <a:latin typeface="Arial" panose="020B0604020202020204" pitchFamily="34" charset="0"/>
                <a:cs typeface="Arial" panose="020B0604020202020204" pitchFamily="34" charset="0"/>
              </a:rPr>
              <a:t> meist deutlich und stabil ausgeprägt. Einige Kinder zeigen aber auch noch bis zum fünften oder sogar sechsten Lebensjahr einen häufig wechselnden Handgebrauch.</a:t>
            </a:r>
          </a:p>
        </p:txBody>
      </p:sp>
      <p:sp>
        <p:nvSpPr>
          <p:cNvPr id="17" name="Textfeld 16"/>
          <p:cNvSpPr txBox="1"/>
          <p:nvPr/>
        </p:nvSpPr>
        <p:spPr>
          <a:xfrm>
            <a:off x="398784" y="5873804"/>
            <a:ext cx="5190147" cy="784830"/>
          </a:xfrm>
          <a:prstGeom prst="rect">
            <a:avLst/>
          </a:prstGeom>
          <a:noFill/>
        </p:spPr>
        <p:txBody>
          <a:bodyPr wrap="square" rtlCol="0">
            <a:spAutoFit/>
          </a:bodyPr>
          <a:lstStyle/>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Die Dosierung der Kraft ist wesentlich bei fein- wie auch grobmotorischen Tätigkeiten. Ein zu hoher Kraftaufwand kann zu Ermüdung und Schmerzen in den Händen führen. Bei zu geringer Kraft in den Händen wird der Stift oft mit mehreren Fingern gehalten. Beides führt zu schneller Ermüdung!</a:t>
            </a:r>
          </a:p>
          <a:p>
            <a:endParaRPr lang="de-DE" sz="900" dirty="0">
              <a:latin typeface="Arial" panose="020B0604020202020204" pitchFamily="34" charset="0"/>
              <a:cs typeface="Arial" panose="020B0604020202020204" pitchFamily="34" charset="0"/>
            </a:endParaRPr>
          </a:p>
        </p:txBody>
      </p:sp>
      <p:sp>
        <p:nvSpPr>
          <p:cNvPr id="19" name="Textfeld 18"/>
          <p:cNvSpPr txBox="1"/>
          <p:nvPr/>
        </p:nvSpPr>
        <p:spPr>
          <a:xfrm>
            <a:off x="398787" y="6670400"/>
            <a:ext cx="5190144" cy="507831"/>
          </a:xfrm>
          <a:prstGeom prst="rect">
            <a:avLst/>
          </a:prstGeom>
          <a:noFill/>
        </p:spPr>
        <p:txBody>
          <a:bodyPr wrap="square" rtlCol="0">
            <a:spAutoFit/>
          </a:bodyPr>
          <a:lstStyle/>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Solange die fehlende Lust am Malen nicht durch körperliche Ursachen wie verändertem Muskeltonus, Sehschwäche o. ä. bedingt ist, muss nicht jedes Kind Spaß daran haben! Diese Ursachen sollten aber ärztlich abgeklärt werden.</a:t>
            </a:r>
          </a:p>
        </p:txBody>
      </p:sp>
      <p:sp>
        <p:nvSpPr>
          <p:cNvPr id="21" name="Textfeld 20"/>
          <p:cNvSpPr txBox="1"/>
          <p:nvPr/>
        </p:nvSpPr>
        <p:spPr>
          <a:xfrm>
            <a:off x="5541963" y="688390"/>
            <a:ext cx="4374394" cy="3093154"/>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Alltagshilfen:</a:t>
            </a:r>
          </a:p>
          <a:p>
            <a:endParaRPr lang="de-DE" sz="1200" b="1"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Wählen einer guten Ausgangssituation…</a:t>
            </a:r>
          </a:p>
          <a:p>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Gerade Sitzhaltung, beide Beine </a:t>
            </a:r>
          </a:p>
          <a:p>
            <a:r>
              <a:rPr lang="de-DE" sz="900" dirty="0">
                <a:latin typeface="Arial" panose="020B0604020202020204" pitchFamily="34" charset="0"/>
                <a:cs typeface="Arial" panose="020B0604020202020204" pitchFamily="34" charset="0"/>
              </a:rPr>
              <a:t>     auf dem Boden…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Tischhöhe anpassen …</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Eher „dicke“ Stifte anbieten, </a:t>
            </a:r>
          </a:p>
          <a:p>
            <a:r>
              <a:rPr lang="de-DE" sz="900" dirty="0">
                <a:latin typeface="Arial" panose="020B0604020202020204" pitchFamily="34" charset="0"/>
                <a:cs typeface="Arial" panose="020B0604020202020204" pitchFamily="34" charset="0"/>
              </a:rPr>
              <a:t>     die geringen Druck erfordern…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Verspannungen durch Pausen </a:t>
            </a:r>
          </a:p>
          <a:p>
            <a:r>
              <a:rPr lang="de-DE" sz="900" dirty="0">
                <a:latin typeface="Arial" panose="020B0604020202020204" pitchFamily="34" charset="0"/>
                <a:cs typeface="Arial" panose="020B0604020202020204" pitchFamily="34" charset="0"/>
              </a:rPr>
              <a:t>     vermeiden…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Rutschfeste Unterlage, </a:t>
            </a:r>
          </a:p>
          <a:p>
            <a:r>
              <a:rPr lang="de-DE" sz="900" dirty="0">
                <a:latin typeface="Arial" panose="020B0604020202020204" pitchFamily="34" charset="0"/>
                <a:cs typeface="Arial" panose="020B0604020202020204" pitchFamily="34" charset="0"/>
              </a:rPr>
              <a:t>     evtl. das Papier fixieren…</a:t>
            </a:r>
          </a:p>
          <a:p>
            <a:endParaRPr lang="de-DE" sz="900" dirty="0">
              <a:latin typeface="Arial" panose="020B0604020202020204" pitchFamily="34" charset="0"/>
              <a:cs typeface="Arial" panose="020B0604020202020204" pitchFamily="34" charset="0"/>
            </a:endParaRPr>
          </a:p>
          <a:p>
            <a:endParaRPr lang="de-DE" sz="900" b="1" dirty="0">
              <a:latin typeface="Arial" panose="020B0604020202020204" pitchFamily="34" charset="0"/>
              <a:cs typeface="Arial" panose="020B0604020202020204" pitchFamily="34" charset="0"/>
            </a:endParaRPr>
          </a:p>
          <a:p>
            <a:r>
              <a:rPr lang="de-DE" sz="1100" b="1" dirty="0">
                <a:latin typeface="Arial" panose="020B0604020202020204" pitchFamily="34" charset="0"/>
                <a:cs typeface="Arial" panose="020B0604020202020204" pitchFamily="34" charset="0"/>
              </a:rPr>
              <a:t>Die Freude am Malen steht immer im Vordergrund!</a:t>
            </a:r>
          </a:p>
          <a:p>
            <a:pPr marL="171450" indent="-171450">
              <a:buFontTx/>
              <a:buChar char="-"/>
            </a:pPr>
            <a:endParaRPr lang="de-DE" sz="9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054768" y="1433325"/>
            <a:ext cx="2424372" cy="1364315"/>
          </a:xfrm>
          <a:prstGeom prst="rect">
            <a:avLst/>
          </a:prstGeom>
        </p:spPr>
      </p:pic>
      <p:pic>
        <p:nvPicPr>
          <p:cNvPr id="22" name="Grafik 21"/>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060730" y="2602369"/>
            <a:ext cx="1445135" cy="963423"/>
          </a:xfrm>
          <a:prstGeom prst="rect">
            <a:avLst/>
          </a:prstGeom>
          <a:ln w="12700">
            <a:solidFill>
              <a:schemeClr val="tx1"/>
            </a:solidFill>
          </a:ln>
        </p:spPr>
      </p:pic>
      <p:sp>
        <p:nvSpPr>
          <p:cNvPr id="37" name="Textfeld 36"/>
          <p:cNvSpPr txBox="1"/>
          <p:nvPr/>
        </p:nvSpPr>
        <p:spPr>
          <a:xfrm>
            <a:off x="7870141" y="3729638"/>
            <a:ext cx="2610615" cy="2739211"/>
          </a:xfrm>
          <a:prstGeom prst="rect">
            <a:avLst/>
          </a:prstGeom>
          <a:solidFill>
            <a:srgbClr val="EEE1F3"/>
          </a:solidFill>
        </p:spPr>
        <p:txBody>
          <a:bodyPr wrap="square" rtlCol="0">
            <a:spAutoFit/>
          </a:bodyPr>
          <a:lstStyle/>
          <a:p>
            <a:r>
              <a:rPr lang="de-DE" sz="1100" b="1" dirty="0">
                <a:latin typeface="Arial" panose="020B0604020202020204" pitchFamily="34" charset="0"/>
                <a:cs typeface="Arial" panose="020B0604020202020204" pitchFamily="34" charset="0"/>
              </a:rPr>
              <a:t>Alltagsspiele für die Feinmotorik</a:t>
            </a:r>
          </a:p>
          <a:p>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Kraft in den Schultern stärken, Spiele in Bauchlage…</a:t>
            </a:r>
          </a:p>
          <a:p>
            <a:pPr marL="171450" indent="-171450">
              <a:buFont typeface="Arial" panose="020B0604020202020204" pitchFamily="34" charset="0"/>
              <a:buChar char="•"/>
            </a:pPr>
            <a:endParaRPr lang="de-DE"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Kneten, z. B. harte Knete weich und warm kneten… </a:t>
            </a:r>
          </a:p>
          <a:p>
            <a:pPr marL="171450" indent="-171450">
              <a:buFont typeface="Arial" panose="020B0604020202020204" pitchFamily="34" charset="0"/>
              <a:buChar char="•"/>
            </a:pPr>
            <a:endParaRPr lang="de-DE"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Lieder mit Bewegung der Hände, Fingerspiele…</a:t>
            </a:r>
          </a:p>
          <a:p>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Schraubverschlüsse öffnen und schließen …</a:t>
            </a:r>
          </a:p>
          <a:p>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Dicke Stifte in Dreikantform oder Wachsmalstifte in Tropfenform anbieten…</a:t>
            </a:r>
          </a:p>
          <a:p>
            <a:pPr marL="171450" indent="-171450">
              <a:buFont typeface="Arial" panose="020B0604020202020204" pitchFamily="34" charset="0"/>
              <a:buChar char="•"/>
            </a:pPr>
            <a:endParaRPr lang="de-DE"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de-DE" sz="900" dirty="0">
                <a:latin typeface="Arial" panose="020B0604020202020204" pitchFamily="34" charset="0"/>
                <a:cs typeface="Arial" panose="020B0604020202020204" pitchFamily="34" charset="0"/>
              </a:rPr>
              <a:t>mit Fingerfarbe und mit Pinseln (Wasserfarben) malen…</a:t>
            </a:r>
          </a:p>
          <a:p>
            <a:endParaRPr lang="de-DE" sz="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470470"/>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639</Words>
  <Application>Microsoft Office PowerPoint</Application>
  <PresentationFormat>Benutzerdefiniert</PresentationFormat>
  <Paragraphs>101</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Calibri</vt:lpstr>
      <vt:lpstr>Calibri Light</vt:lpstr>
      <vt:lpstr>Segoe UI Semibold</vt:lpstr>
      <vt:lpstr>Office</vt:lpstr>
      <vt:lpstr>PowerPoint-Präsentation</vt:lpstr>
      <vt:lpstr>PowerPoint-Präsentation</vt:lpstr>
    </vt:vector>
  </TitlesOfParts>
  <Company>Kreis Bergstrasse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Riebel, Dennis</dc:creator>
  <cp:lastModifiedBy>Unger-Goldinger, Barbara</cp:lastModifiedBy>
  <cp:revision>143</cp:revision>
  <cp:lastPrinted>2020-09-23T13:06:15Z</cp:lastPrinted>
  <dcterms:created xsi:type="dcterms:W3CDTF">2020-02-28T10:43:10Z</dcterms:created>
  <dcterms:modified xsi:type="dcterms:W3CDTF">2026-06-23T04:43:40Z</dcterms:modified>
</cp:coreProperties>
</file>